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0" r:id="rId4"/>
    <p:sldId id="275" r:id="rId5"/>
    <p:sldId id="273" r:id="rId6"/>
    <p:sldId id="258" r:id="rId7"/>
    <p:sldId id="271" r:id="rId8"/>
    <p:sldId id="270" r:id="rId9"/>
    <p:sldId id="276" r:id="rId10"/>
    <p:sldId id="278" r:id="rId11"/>
    <p:sldId id="274" r:id="rId12"/>
    <p:sldId id="272" r:id="rId13"/>
    <p:sldId id="266" r:id="rId14"/>
    <p:sldId id="279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7"/>
    <p:restoredTop sz="95566"/>
  </p:normalViewPr>
  <p:slideViewPr>
    <p:cSldViewPr snapToGrid="0" snapToObjects="1">
      <p:cViewPr varScale="1">
        <p:scale>
          <a:sx n="108" d="100"/>
          <a:sy n="108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03685-82BE-3445-9352-5167B6072F38}" type="datetimeFigureOut">
              <a:rPr lang="en-US" smtClean="0"/>
              <a:t>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9AE2B-303F-1942-8212-FAFBC07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9AE2B-303F-1942-8212-FAFBC070A1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9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6C71-B4D2-5946-A4B1-0169D9A15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A33F5-D846-E945-B526-4ED42670A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5CCB8-CC83-C742-AADE-80370F6E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6006F-FC3A-9F4C-BF5F-4F868988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C6803-8D66-824C-830E-D110B78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3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732C-73EF-894A-9019-E09C82EB9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EAE51-D048-D44C-A7D9-CB02B62EB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3B6D0-395A-E14E-B696-C1EC42BC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4BD96-5244-AB40-841E-1B039CD9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6D37F-5EBE-A04F-B64D-12F38F06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0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01162-3E7E-7143-92CB-33BB688E7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4CD94-7199-4743-BF8C-ED9D0076E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842E2-3862-0F4C-A9C4-5134B6C6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D705B-0869-2248-AC0F-972B822C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4635-86E3-0142-ADF7-8963CD0C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4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BFE4-D34F-0245-BFA9-3C05677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93E71-DE33-314C-8F28-7F66FF835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B1FEB-3CC4-A847-8028-60ACF80A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5307C-6A12-CE4C-9DEE-95CA78AA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088F1-3F95-A64F-AA29-D877B8A3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6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C830-EC2E-F04A-96B6-4E2F1FAF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887C5-729F-534C-B25A-4302436D2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B3EC9-B67F-0A45-8BE9-AB1CE98C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1E41F-DFB8-A946-9DB3-81D8E273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59CA2-4126-FC40-A9E4-BAFD51D9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9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AF8B-278D-1A4F-BF2F-69491702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3DC40-2CF8-4B40-B86B-9893CC5CD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7F536-47BF-D640-AC12-CB35712C3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9AC94-5A0B-DD4B-92F0-347FB85A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2D182-6664-664D-8A1F-19DC431B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6D396-92EC-AA4C-89F5-C8C12A54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1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D8E8-B8C0-F547-9443-FB92113E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3EA6A-64CE-1548-BB3D-9A7353A17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C4AA1-4123-574A-AFDC-749F88A0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EE1A1-3990-5348-8A16-945B78059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F6116-761F-454F-B513-12E60368A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49835-2685-8648-B67E-498206F3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36C844-2892-8A46-9112-C2761B21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B29693-9210-A749-80CA-65388133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AD954-AA4F-094A-8A78-E7213E65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4AD8C-22C5-504A-83F6-07FFBDA6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3AE6C-483D-0B4B-9A4D-4D4A90EB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916D7-6C2D-AA41-9C5D-F11BF0B2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6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DCF240-A33A-0A4C-99B2-56BC86D8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570E46-A6A2-8A4C-BE6A-D53E37A3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F415B-67C9-7044-AD34-90365B58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9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6B15-29EA-6E4E-82F2-D2C9E6BD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E5D88-1A43-D642-B6D9-20A1D97A7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06FA6-C593-DD43-86C2-18FE17F7A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F8B8A-E2AC-ED44-94F9-BCBD742D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6A9D0-22D7-E546-9786-C7AC7019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0A554-5D2F-FD45-97D7-154553FC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8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1323A-8548-704A-81D0-F734F06C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D21B2-F9D6-3C42-934A-90705F90D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4B160-BA72-214D-AA2E-50D17C608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5CFD7-154A-EC45-B6E4-B3012205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FD14F-6E20-BE4F-89B0-D4BB5248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DE7CF-D81F-9F48-B264-7705F749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5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04889-F651-EA45-BF58-58755810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48AEB-3304-C34E-A9A4-2157C91A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D225A-D0FC-DB4C-B3E7-43A45153A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079BB-E164-D247-B96D-DE556FD32F16}" type="datetimeFigureOut">
              <a:rPr lang="en-US" smtClean="0"/>
              <a:t>1/14/24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7A7D-9775-5F49-B485-28172468E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F3B5-4DFA-9C42-A070-BC3F61473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1F4B6-A0FA-5F4E-BE38-27BA3A36E4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5BD8F-BB2A-A94D-A0C9-067723228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5003"/>
            <a:ext cx="9144000" cy="2575774"/>
          </a:xfrm>
        </p:spPr>
        <p:txBody>
          <a:bodyPr>
            <a:noAutofit/>
          </a:bodyPr>
          <a:lstStyle/>
          <a:p>
            <a:r>
              <a:rPr lang="en-US" sz="7200" b="1" dirty="0"/>
              <a:t>WCW Shooting Sports </a:t>
            </a:r>
            <a:br>
              <a:rPr lang="en-US" sz="7200" b="1" dirty="0"/>
            </a:br>
            <a:r>
              <a:rPr lang="en-US" b="1" dirty="0"/>
              <a:t>Quarterly Member’s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0F638-B767-EE4D-9439-26F778A21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37161"/>
            <a:ext cx="9144000" cy="4958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4CA60-47AD-BE43-8911-51FC546A2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96684" y="2871989"/>
            <a:ext cx="2998631" cy="29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4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97A8-AC08-2347-BFEF-D69EC2F1F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Rifle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1AB8-F015-1C45-B586-59C6F254D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9251"/>
            <a:ext cx="10515600" cy="4927712"/>
          </a:xfrm>
        </p:spPr>
        <p:txBody>
          <a:bodyPr/>
          <a:lstStyle/>
          <a:p>
            <a:r>
              <a:rPr lang="en-US" dirty="0"/>
              <a:t>199 Special Use Endorsements in 2023</a:t>
            </a:r>
          </a:p>
          <a:p>
            <a:r>
              <a:rPr lang="en-US" dirty="0"/>
              <a:t>Steel Targets </a:t>
            </a:r>
            <a:r>
              <a:rPr lang="en-US"/>
              <a:t>now available on </a:t>
            </a:r>
            <a:r>
              <a:rPr lang="en-US" dirty="0"/>
              <a:t>Range 1!</a:t>
            </a:r>
          </a:p>
          <a:p>
            <a:r>
              <a:rPr lang="en-US" dirty="0"/>
              <a:t>Special Use Class and Range Session January 28</a:t>
            </a:r>
          </a:p>
        </p:txBody>
      </p:sp>
      <p:pic>
        <p:nvPicPr>
          <p:cNvPr id="7" name="Picture 6" descr="A person sitting on a bench holding a rifle&#10;&#10;Description automatically generated">
            <a:extLst>
              <a:ext uri="{FF2B5EF4-FFF2-40B4-BE49-F238E27FC236}">
                <a16:creationId xmlns:a16="http://schemas.microsoft.com/office/drawing/2014/main" id="{FF04765A-7B82-744D-AC23-FD6FB12C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52" y="2894014"/>
            <a:ext cx="6704840" cy="36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9C4A-2A00-5D44-91CA-40AE1B73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New Activity:  Hunters Group Monthly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BC20C-458E-F844-8975-D34A4CCA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120"/>
            <a:ext cx="10515600" cy="4835843"/>
          </a:xfrm>
        </p:spPr>
        <p:txBody>
          <a:bodyPr/>
          <a:lstStyle/>
          <a:p>
            <a:pPr algn="l"/>
            <a:r>
              <a:rPr lang="en-US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Saturday, January 27,  10 AM - 12 PM </a:t>
            </a:r>
          </a:p>
          <a:p>
            <a:pPr algn="l"/>
            <a:r>
              <a:rPr lang="en-US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Pistol Range Classroom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ompare notes, learn about hunting opportunities 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Tell Tall Tales……..</a:t>
            </a:r>
          </a:p>
          <a:p>
            <a:endParaRPr lang="en-US" dirty="0"/>
          </a:p>
        </p:txBody>
      </p:sp>
      <p:pic>
        <p:nvPicPr>
          <p:cNvPr id="5" name="Picture 4" descr="A truck with the back of the bed&#10;&#10;Description automatically generated">
            <a:extLst>
              <a:ext uri="{FF2B5EF4-FFF2-40B4-BE49-F238E27FC236}">
                <a16:creationId xmlns:a16="http://schemas.microsoft.com/office/drawing/2014/main" id="{1F8BBD12-4266-9442-A938-C79EFFCDE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29" y="3429000"/>
            <a:ext cx="4026794" cy="3020096"/>
          </a:xfrm>
          <a:prstGeom prst="rect">
            <a:avLst/>
          </a:prstGeom>
        </p:spPr>
      </p:pic>
      <p:pic>
        <p:nvPicPr>
          <p:cNvPr id="7" name="Picture 6" descr="A gazelle in the bushes&#10;&#10;Description automatically generated">
            <a:extLst>
              <a:ext uri="{FF2B5EF4-FFF2-40B4-BE49-F238E27FC236}">
                <a16:creationId xmlns:a16="http://schemas.microsoft.com/office/drawing/2014/main" id="{642D66F4-65D2-0B4D-B64B-C289D921E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323" y="3499834"/>
            <a:ext cx="4317642" cy="2878428"/>
          </a:xfrm>
          <a:prstGeom prst="rect">
            <a:avLst/>
          </a:prstGeom>
        </p:spPr>
      </p:pic>
      <p:pic>
        <p:nvPicPr>
          <p:cNvPr id="9" name="Picture 8" descr="A deer lying on the ground with an object&#10;&#10;Description automatically generated">
            <a:extLst>
              <a:ext uri="{FF2B5EF4-FFF2-40B4-BE49-F238E27FC236}">
                <a16:creationId xmlns:a16="http://schemas.microsoft.com/office/drawing/2014/main" id="{5F0E92E9-E0DC-8845-B717-068DA2DF2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986" y="3429001"/>
            <a:ext cx="4026793" cy="30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97F8-ECC8-4546-9CC4-6F4C4944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African Safari Outfitter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2C156-4144-0849-A427-08063AB2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r>
              <a:rPr lang="en-US" dirty="0"/>
              <a:t>February 6</a:t>
            </a:r>
            <a:r>
              <a:rPr lang="en-US" baseline="30000" dirty="0"/>
              <a:t>th</a:t>
            </a:r>
            <a:r>
              <a:rPr lang="en-US" dirty="0"/>
              <a:t>, 6:30 pm, WCW Clubhouse</a:t>
            </a:r>
          </a:p>
        </p:txBody>
      </p:sp>
      <p:pic>
        <p:nvPicPr>
          <p:cNvPr id="5" name="Picture 4" descr="A brown and black text&#10;&#10;Description automatically generated">
            <a:extLst>
              <a:ext uri="{FF2B5EF4-FFF2-40B4-BE49-F238E27FC236}">
                <a16:creationId xmlns:a16="http://schemas.microsoft.com/office/drawing/2014/main" id="{E9B58817-5054-8948-B90E-58673297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88" y="1864826"/>
            <a:ext cx="8343900" cy="2375636"/>
          </a:xfrm>
          <a:prstGeom prst="rect">
            <a:avLst/>
          </a:prstGeom>
        </p:spPr>
      </p:pic>
      <p:pic>
        <p:nvPicPr>
          <p:cNvPr id="7" name="Picture 6" descr="A person with an object next to a buffalo&#10;&#10;Description automatically generated">
            <a:extLst>
              <a:ext uri="{FF2B5EF4-FFF2-40B4-BE49-F238E27FC236}">
                <a16:creationId xmlns:a16="http://schemas.microsoft.com/office/drawing/2014/main" id="{AE5A68DC-F66F-F14E-8E5E-797282CB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4" y="3849054"/>
            <a:ext cx="4257675" cy="2719318"/>
          </a:xfrm>
          <a:prstGeom prst="rect">
            <a:avLst/>
          </a:prstGeom>
        </p:spPr>
      </p:pic>
      <p:pic>
        <p:nvPicPr>
          <p:cNvPr id="9" name="Picture 8" descr="A person and person with guns and a animal&#10;&#10;Description automatically generated">
            <a:extLst>
              <a:ext uri="{FF2B5EF4-FFF2-40B4-BE49-F238E27FC236}">
                <a16:creationId xmlns:a16="http://schemas.microsoft.com/office/drawing/2014/main" id="{3019D234-FCED-B84D-94ED-14D56B94E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3" y="4270626"/>
            <a:ext cx="2895597" cy="25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94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10FC-6439-7E4F-88C8-900D36563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Coming Soon:  Membership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5C68C-DFDF-5D46-8869-8FAA30C5F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want to hear your thoughts and ideas about your club</a:t>
            </a: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BA7E514F-3451-314B-A688-72D85319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442" y="2872486"/>
            <a:ext cx="61595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7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6422-21FB-584D-AF41-8BB7CEF3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Board Member Election: April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E01A3-DB17-4045-AC6E-3225DBBB8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your notice of intent to run by February 29</a:t>
            </a:r>
            <a:r>
              <a:rPr lang="en-US" baseline="30000" dirty="0"/>
              <a:t>th</a:t>
            </a:r>
            <a:endParaRPr lang="en-US" dirty="0"/>
          </a:p>
          <a:p>
            <a:pPr lvl="1"/>
            <a:r>
              <a:rPr lang="en-US" dirty="0"/>
              <a:t>At the front desk or give to a current Board member</a:t>
            </a:r>
          </a:p>
          <a:p>
            <a:r>
              <a:rPr lang="en-US" dirty="0"/>
              <a:t>Ballots mailed out in March</a:t>
            </a:r>
          </a:p>
          <a:p>
            <a:r>
              <a:rPr lang="en-US" dirty="0"/>
              <a:t>Votes counted and results announced at Annual Member’s Meeting</a:t>
            </a:r>
          </a:p>
          <a:p>
            <a:pPr lvl="1"/>
            <a:r>
              <a:rPr lang="en-US" dirty="0"/>
              <a:t>April 10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D1542-FC54-1B4A-B96D-DA2B8B45F8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24400" y="374967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7381-85F6-914A-94DE-CEF80174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37CB4-1C3F-9F4F-909E-2D4FF9980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Happy New Year!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FE445-D677-EC49-B256-6786B25B31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68780" y="3091221"/>
            <a:ext cx="3054439" cy="30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9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4356-FB75-0D43-AD81-565FFD20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300 New Members in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8F900-14F5-4445-A594-3C87DA386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6000" dirty="0"/>
              <a:t>Thank you for joining</a:t>
            </a:r>
          </a:p>
          <a:p>
            <a:pPr lvl="1"/>
            <a:r>
              <a:rPr lang="en-US" sz="6000" dirty="0"/>
              <a:t>Enjoy everything your club has to offer</a:t>
            </a:r>
          </a:p>
          <a:p>
            <a:pPr lvl="1"/>
            <a:r>
              <a:rPr lang="en-US" sz="6000" dirty="0"/>
              <a:t>Get involved to help your club  </a:t>
            </a:r>
          </a:p>
          <a:p>
            <a:pPr lvl="1"/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6332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D557-7AD7-A04B-907A-5D9EA1B6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Snohomish Domestic Violence Services</a:t>
            </a:r>
            <a:br>
              <a:rPr lang="en-US" b="1" dirty="0"/>
            </a:br>
            <a:r>
              <a:rPr lang="en-US" b="1" dirty="0"/>
              <a:t>Holiday Food/Toy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DD30C-E51B-CF4D-9727-2C7FD0A00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Nearly $2500 was donated to this very worthy cause</a:t>
            </a:r>
          </a:p>
          <a:p>
            <a:pPr marL="0" indent="0">
              <a:buNone/>
            </a:pPr>
            <a:r>
              <a:rPr lang="en-US" sz="3600" dirty="0"/>
              <a:t>“Thank You” to everyone who contributed! </a:t>
            </a: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BE08F63D-1619-3A42-B7CD-32B095CDF0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761713" cy="211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E5350-2653-1A4B-8907-8FE2FA3F67FB}"/>
              </a:ext>
            </a:extLst>
          </p:cNvPr>
          <p:cNvSpPr txBox="1"/>
          <p:nvPr/>
        </p:nvSpPr>
        <p:spPr>
          <a:xfrm rot="10800000" flipV="1">
            <a:off x="7006106" y="2020236"/>
            <a:ext cx="4347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DVS is the county’s only program providing emergency shelter and services to victims of domestic abuse.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817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1297-3249-9A44-ABF8-AA7195E5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0644"/>
            <a:ext cx="10515600" cy="2391333"/>
          </a:xfrm>
        </p:spPr>
        <p:txBody>
          <a:bodyPr>
            <a:normAutofit fontScale="90000"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Youth Shotgun League </a:t>
            </a:r>
            <a:br>
              <a:rPr lang="en-US" sz="3200" b="1" dirty="0"/>
            </a:br>
            <a:r>
              <a:rPr lang="en-US" sz="3200" b="1" dirty="0"/>
              <a:t>Training New Shooters, Inspiring the Next Generation</a:t>
            </a: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pic>
        <p:nvPicPr>
          <p:cNvPr id="5" name="Content Placeholder 4" descr="A person holding an object&#10;&#10;Description automatically generated">
            <a:extLst>
              <a:ext uri="{FF2B5EF4-FFF2-40B4-BE49-F238E27FC236}">
                <a16:creationId xmlns:a16="http://schemas.microsoft.com/office/drawing/2014/main" id="{4989840A-5A9E-AB4B-8262-21431CA9F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36" y="1423289"/>
            <a:ext cx="2688159" cy="4351338"/>
          </a:xfrm>
        </p:spPr>
      </p:pic>
      <p:pic>
        <p:nvPicPr>
          <p:cNvPr id="7" name="Picture 6" descr="A pile of shotgun shells on the ground&#10;&#10;Description automatically generated">
            <a:extLst>
              <a:ext uri="{FF2B5EF4-FFF2-40B4-BE49-F238E27FC236}">
                <a16:creationId xmlns:a16="http://schemas.microsoft.com/office/drawing/2014/main" id="{CF1B6C40-9691-9C43-96A0-4277C937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336" y="3686165"/>
            <a:ext cx="4169664" cy="3129797"/>
          </a:xfrm>
          <a:prstGeom prst="rect">
            <a:avLst/>
          </a:prstGeom>
        </p:spPr>
      </p:pic>
      <p:pic>
        <p:nvPicPr>
          <p:cNvPr id="9" name="Picture 8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2B34B135-E5DA-9945-969B-9E8B6C0A0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520" y="1228090"/>
            <a:ext cx="5625680" cy="2607286"/>
          </a:xfrm>
          <a:prstGeom prst="rect">
            <a:avLst/>
          </a:prstGeom>
        </p:spPr>
      </p:pic>
      <p:pic>
        <p:nvPicPr>
          <p:cNvPr id="11" name="Picture 10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1A3BF0F3-842F-124B-B658-CBBB4ACA2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312" y="3827698"/>
            <a:ext cx="5625680" cy="28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1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1D9C-D83F-0C4E-9D04-E88173B7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$5000 Grant from Next Step Archery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440E-816F-4E42-BDC3-2D215E914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/>
          <a:lstStyle/>
          <a:p>
            <a:r>
              <a:rPr lang="en-US" dirty="0"/>
              <a:t>To build archery shooting pavilion on Olympic Range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5088AE0B-8442-F74E-83D7-9FE46CA5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6" y="1870901"/>
            <a:ext cx="4708040" cy="2079625"/>
          </a:xfrm>
          <a:prstGeom prst="rect">
            <a:avLst/>
          </a:prstGeom>
        </p:spPr>
      </p:pic>
      <p:pic>
        <p:nvPicPr>
          <p:cNvPr id="5" name="Content Placeholder 4" descr="A group of people standing under a covered area&#10;&#10;Description automatically generated with low confidence">
            <a:extLst>
              <a:ext uri="{FF2B5EF4-FFF2-40B4-BE49-F238E27FC236}">
                <a16:creationId xmlns:a16="http://schemas.microsoft.com/office/drawing/2014/main" id="{E464B8DF-40F6-B747-B04D-1E290B46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02" y="3135508"/>
            <a:ext cx="6892513" cy="3145895"/>
          </a:xfrm>
          <a:prstGeom prst="rect">
            <a:avLst/>
          </a:prstGeom>
        </p:spPr>
      </p:pic>
      <p:pic>
        <p:nvPicPr>
          <p:cNvPr id="7" name="Picture 6" descr="A green container in a yard&#10;&#10;Description automatically generated">
            <a:extLst>
              <a:ext uri="{FF2B5EF4-FFF2-40B4-BE49-F238E27FC236}">
                <a16:creationId xmlns:a16="http://schemas.microsoft.com/office/drawing/2014/main" id="{F1BD60B5-C5B2-EE4F-8B43-EE78FCBD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69" y="4159406"/>
            <a:ext cx="3255264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61D3-02BE-A847-8083-76BCAF4F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Police Department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8A5AA-1524-EE41-83E1-4EBA2368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792"/>
            <a:ext cx="10515600" cy="4633171"/>
          </a:xfrm>
        </p:spPr>
        <p:txBody>
          <a:bodyPr>
            <a:normAutofit/>
          </a:bodyPr>
          <a:lstStyle/>
          <a:p>
            <a:r>
              <a:rPr lang="en-US" dirty="0"/>
              <a:t>Encourage Police Departments to rent ranges for Officer Training</a:t>
            </a:r>
          </a:p>
          <a:p>
            <a:r>
              <a:rPr lang="en-US" dirty="0"/>
              <a:t>Local, Regional and State Law enforcement agencies</a:t>
            </a:r>
          </a:p>
          <a:p>
            <a:pPr marL="0" indent="0" rtl="0">
              <a:buNone/>
            </a:pPr>
            <a:br>
              <a:rPr lang="en-US" sz="1800" dirty="0">
                <a:effectLst/>
                <a:latin typeface="Aptos"/>
              </a:rPr>
            </a:br>
            <a:endParaRPr lang="en-US" dirty="0"/>
          </a:p>
        </p:txBody>
      </p:sp>
      <p:pic>
        <p:nvPicPr>
          <p:cNvPr id="5" name="Picture 4" descr="A blue sign with white text and a bridge&#10;&#10;Description automatically generated">
            <a:extLst>
              <a:ext uri="{FF2B5EF4-FFF2-40B4-BE49-F238E27FC236}">
                <a16:creationId xmlns:a16="http://schemas.microsoft.com/office/drawing/2014/main" id="{E920C92A-185C-1B47-AA04-1B71FC181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39" y="3074705"/>
            <a:ext cx="2032000" cy="2832100"/>
          </a:xfrm>
          <a:prstGeom prst="rect">
            <a:avLst/>
          </a:prstGeom>
        </p:spPr>
      </p:pic>
      <p:pic>
        <p:nvPicPr>
          <p:cNvPr id="7" name="Picture 6" descr="A close-up of a badge&#10;&#10;Description automatically generated">
            <a:extLst>
              <a:ext uri="{FF2B5EF4-FFF2-40B4-BE49-F238E27FC236}">
                <a16:creationId xmlns:a16="http://schemas.microsoft.com/office/drawing/2014/main" id="{666A326C-BF36-044C-A2A3-2D980478F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788" y="3024020"/>
            <a:ext cx="3657601" cy="29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7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A804-BA0F-4747-8E04-21249756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Wildlife Conservation Organizations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DFFC7-311E-9447-9255-A7D9393DB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10515600" cy="476379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WCW Shooting Sports supports </a:t>
            </a:r>
          </a:p>
          <a:p>
            <a:pPr lvl="1"/>
            <a:r>
              <a:rPr lang="en-US" sz="2800" dirty="0"/>
              <a:t>Ducks Unlimited and Rocky Mountain Elk Foundation Banquets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  <a:p>
            <a:r>
              <a:rPr lang="en-US" dirty="0"/>
              <a:t>Drives visibility for WCW with like-minded </a:t>
            </a:r>
          </a:p>
          <a:p>
            <a:pPr marL="0" indent="0">
              <a:buNone/>
            </a:pPr>
            <a:r>
              <a:rPr lang="en-US" dirty="0"/>
              <a:t>people and organizations</a:t>
            </a:r>
          </a:p>
          <a:p>
            <a:r>
              <a:rPr lang="en-US" dirty="0"/>
              <a:t>Encourages them to become members and </a:t>
            </a:r>
          </a:p>
          <a:p>
            <a:pPr marL="0" indent="0">
              <a:buNone/>
            </a:pPr>
            <a:r>
              <a:rPr lang="en-US" dirty="0"/>
              <a:t>rent our facilities for their events </a:t>
            </a:r>
          </a:p>
        </p:txBody>
      </p:sp>
      <p:pic>
        <p:nvPicPr>
          <p:cNvPr id="5" name="Picture 4" descr="A person holding a rifle&#10;&#10;Description automatically generated">
            <a:extLst>
              <a:ext uri="{FF2B5EF4-FFF2-40B4-BE49-F238E27FC236}">
                <a16:creationId xmlns:a16="http://schemas.microsoft.com/office/drawing/2014/main" id="{461D49E6-AF36-874D-9002-62D3E557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839" y="2379448"/>
            <a:ext cx="3362131" cy="3797515"/>
          </a:xfrm>
          <a:prstGeom prst="rect">
            <a:avLst/>
          </a:prstGeom>
        </p:spPr>
      </p:pic>
      <p:pic>
        <p:nvPicPr>
          <p:cNvPr id="6" name="Picture 5" descr="A white duck logo on a green background&#10;&#10;Description automatically generated">
            <a:extLst>
              <a:ext uri="{FF2B5EF4-FFF2-40B4-BE49-F238E27FC236}">
                <a16:creationId xmlns:a16="http://schemas.microsoft.com/office/drawing/2014/main" id="{3260D31E-C00E-6444-974F-1D21213D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70" y="2532906"/>
            <a:ext cx="1495466" cy="1104035"/>
          </a:xfrm>
          <a:prstGeom prst="rect">
            <a:avLst/>
          </a:prstGeom>
        </p:spPr>
      </p:pic>
      <p:pic>
        <p:nvPicPr>
          <p:cNvPr id="8" name="Picture 7" descr="A blue and white logo with a deer head&#10;&#10;Description automatically generated">
            <a:extLst>
              <a:ext uri="{FF2B5EF4-FFF2-40B4-BE49-F238E27FC236}">
                <a16:creationId xmlns:a16="http://schemas.microsoft.com/office/drawing/2014/main" id="{4DF41BEB-EFD1-BE48-9675-BC079FA7D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010" y="2532905"/>
            <a:ext cx="1252087" cy="110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19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7E301-23D6-C64E-928D-A6351F51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Earn Revenue through Corporate Events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EEEF-B23D-C845-BC39-E465F878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038"/>
            <a:ext cx="10515600" cy="4733925"/>
          </a:xfrm>
        </p:spPr>
        <p:txBody>
          <a:bodyPr/>
          <a:lstStyle/>
          <a:p>
            <a:r>
              <a:rPr lang="en-US" dirty="0"/>
              <a:t>Returning for Team Building Event</a:t>
            </a:r>
          </a:p>
          <a:p>
            <a:r>
              <a:rPr lang="en-US" dirty="0"/>
              <a:t>Renting Shotgun Range and Clubhouse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blue circle with white text and white squares&#10;&#10;Description automatically generated">
            <a:extLst>
              <a:ext uri="{FF2B5EF4-FFF2-40B4-BE49-F238E27FC236}">
                <a16:creationId xmlns:a16="http://schemas.microsoft.com/office/drawing/2014/main" id="{2634C310-79E0-5349-AF9C-0537EF4D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424" y="1321053"/>
            <a:ext cx="4405376" cy="4522541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380A85-58A6-BE46-BF5E-8BD3147E8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7" y="2690819"/>
            <a:ext cx="6637421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0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D562-D58D-A646-B7BC-A6135DB8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5" y="59457"/>
            <a:ext cx="10515600" cy="1232679"/>
          </a:xfrm>
        </p:spPr>
        <p:txBody>
          <a:bodyPr/>
          <a:lstStyle/>
          <a:p>
            <a:r>
              <a:rPr lang="en-US" b="1" dirty="0"/>
              <a:t>Pistol Special Use Member’s 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0A80-7AC3-F849-9B40-E2CA2490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4552"/>
            <a:ext cx="10515600" cy="517241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54545"/>
                </a:solidFill>
                <a:latin typeface="Arial" panose="020B0604020202020204" pitchFamily="34" charset="0"/>
              </a:rPr>
              <a:t>January 19</a:t>
            </a:r>
            <a:r>
              <a:rPr lang="en-US" baseline="30000" dirty="0">
                <a:solidFill>
                  <a:srgbClr val="454545"/>
                </a:solidFill>
                <a:latin typeface="Arial" panose="020B0604020202020204" pitchFamily="34" charset="0"/>
              </a:rPr>
              <a:t>th</a:t>
            </a:r>
            <a:r>
              <a:rPr lang="en-US" dirty="0">
                <a:solidFill>
                  <a:srgbClr val="454545"/>
                </a:solidFill>
                <a:latin typeface="Arial" panose="020B0604020202020204" pitchFamily="34" charset="0"/>
              </a:rPr>
              <a:t>, 4pm-on, Pistol C</a:t>
            </a:r>
            <a:r>
              <a:rPr lang="en-US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lassroom and Range 3</a:t>
            </a:r>
          </a:p>
          <a:p>
            <a:pPr algn="l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Try out our new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Steel targets at 25 yards!</a:t>
            </a:r>
          </a:p>
          <a:p>
            <a:pPr algn="l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221 New Pistol Special Use endorsements in 2023</a:t>
            </a:r>
          </a:p>
          <a:p>
            <a:pPr algn="l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Special Use Class and Range Session January 28  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E36B1467-7CD9-5B48-AA3D-F6F597E9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696" y="3567242"/>
            <a:ext cx="6416040" cy="2664585"/>
          </a:xfrm>
          <a:prstGeom prst="rect">
            <a:avLst/>
          </a:prstGeom>
        </p:spPr>
      </p:pic>
      <p:pic>
        <p:nvPicPr>
          <p:cNvPr id="7" name="Picture 6" descr="A group of targets on a fence&#10;&#10;Description automatically generated">
            <a:extLst>
              <a:ext uri="{FF2B5EF4-FFF2-40B4-BE49-F238E27FC236}">
                <a16:creationId xmlns:a16="http://schemas.microsoft.com/office/drawing/2014/main" id="{0A9903BA-1A97-9A43-BC32-D27CA1DC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38" y="3429000"/>
            <a:ext cx="4528820" cy="27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7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354</Words>
  <Application>Microsoft Macintosh PowerPoint</Application>
  <PresentationFormat>Widescreen</PresentationFormat>
  <Paragraphs>62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WCW Shooting Sports  Quarterly Member’s Meeting</vt:lpstr>
      <vt:lpstr>300 New Members in 2023</vt:lpstr>
      <vt:lpstr>Snohomish Domestic Violence Services Holiday Food/Toy Drive</vt:lpstr>
      <vt:lpstr>   Youth Shotgun League  Training New Shooters, Inspiring the Next Generation  </vt:lpstr>
      <vt:lpstr>$5000 Grant from Next Step Archery</vt:lpstr>
      <vt:lpstr>Police Department Outreach</vt:lpstr>
      <vt:lpstr>Wildlife Conservation Organizations Outreach</vt:lpstr>
      <vt:lpstr>Earn Revenue through Corporate Events </vt:lpstr>
      <vt:lpstr>Pistol Special Use Member’s Night</vt:lpstr>
      <vt:lpstr>Rifle Update</vt:lpstr>
      <vt:lpstr>New Activity:  Hunters Group Monthly Meeting </vt:lpstr>
      <vt:lpstr>African Safari Outfitter Presentation</vt:lpstr>
      <vt:lpstr>Coming Soon:  Membership Survey</vt:lpstr>
      <vt:lpstr>Board Member Election: April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WCW Shooting Sports Board Meeting</dc:title>
  <dc:creator>Peter Goodwin</dc:creator>
  <cp:lastModifiedBy>Peter Goodwin</cp:lastModifiedBy>
  <cp:revision>16</cp:revision>
  <cp:lastPrinted>2024-01-10T16:46:20Z</cp:lastPrinted>
  <dcterms:created xsi:type="dcterms:W3CDTF">2023-12-07T00:18:39Z</dcterms:created>
  <dcterms:modified xsi:type="dcterms:W3CDTF">2024-01-15T00:07:54Z</dcterms:modified>
</cp:coreProperties>
</file>