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60" r:id="rId4"/>
    <p:sldId id="266" r:id="rId5"/>
    <p:sldId id="316" r:id="rId6"/>
    <p:sldId id="334" r:id="rId7"/>
    <p:sldId id="263" r:id="rId8"/>
    <p:sldId id="290" r:id="rId9"/>
    <p:sldId id="264" r:id="rId10"/>
    <p:sldId id="267" r:id="rId11"/>
    <p:sldId id="278" r:id="rId12"/>
    <p:sldId id="337" r:id="rId13"/>
    <p:sldId id="268" r:id="rId14"/>
    <p:sldId id="269" r:id="rId15"/>
    <p:sldId id="270" r:id="rId16"/>
    <p:sldId id="271" r:id="rId17"/>
    <p:sldId id="299" r:id="rId18"/>
    <p:sldId id="300" r:id="rId19"/>
    <p:sldId id="292" r:id="rId20"/>
    <p:sldId id="333" r:id="rId21"/>
    <p:sldId id="335" r:id="rId22"/>
    <p:sldId id="297" r:id="rId23"/>
    <p:sldId id="311" r:id="rId24"/>
    <p:sldId id="276" r:id="rId25"/>
    <p:sldId id="277" r:id="rId26"/>
    <p:sldId id="288" r:id="rId27"/>
    <p:sldId id="273" r:id="rId28"/>
    <p:sldId id="287" r:id="rId29"/>
    <p:sldId id="274" r:id="rId30"/>
    <p:sldId id="275" r:id="rId31"/>
    <p:sldId id="313" r:id="rId32"/>
    <p:sldId id="296" r:id="rId33"/>
    <p:sldId id="294" r:id="rId34"/>
    <p:sldId id="295" r:id="rId35"/>
    <p:sldId id="286" r:id="rId36"/>
    <p:sldId id="336" r:id="rId37"/>
    <p:sldId id="339" r:id="rId38"/>
    <p:sldId id="340" r:id="rId39"/>
    <p:sldId id="338" r:id="rId40"/>
    <p:sldId id="309" r:id="rId41"/>
    <p:sldId id="285" r:id="rId42"/>
    <p:sldId id="282" r:id="rId43"/>
    <p:sldId id="283" r:id="rId44"/>
    <p:sldId id="291" r:id="rId45"/>
    <p:sldId id="302" r:id="rId46"/>
    <p:sldId id="303" r:id="rId47"/>
    <p:sldId id="341" r:id="rId48"/>
    <p:sldId id="304" r:id="rId49"/>
    <p:sldId id="312" r:id="rId5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617" autoAdjust="0"/>
  </p:normalViewPr>
  <p:slideViewPr>
    <p:cSldViewPr snapToGrid="0">
      <p:cViewPr varScale="1">
        <p:scale>
          <a:sx n="56" d="100"/>
          <a:sy n="56" d="100"/>
        </p:scale>
        <p:origin x="1146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4550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3762" indent="-253762">
              <a:buClr>
                <a:srgbClr val="535353"/>
              </a:buClr>
              <a:buSzPct val="82000"/>
              <a:buChar char="*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54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Rangemaster ensures that the member shows hands-on proficiency in several key areas during their 6 probationary visits, signing them off on the probation card as completed.  They are:</a:t>
            </a:r>
          </a:p>
          <a:p>
            <a:pPr lvl="1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Proper firearm handling at the range, including the requirements for casing and uncasing, holster policy, </a:t>
            </a:r>
            <a:r>
              <a:rPr lang="en-US" sz="24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ECI</a:t>
            </a:r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usage, etc.</a:t>
            </a:r>
          </a:p>
          <a:p>
            <a:pPr lvl="1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Guidance on safe shooting skills (sight alignment, sight picture, trigger control, follow through, etc.) so the member can hit the paper consistently.</a:t>
            </a:r>
          </a:p>
          <a:p>
            <a:pPr lvl="1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What to do if the firearm doesn’t fire – handling misfires, hang fires and </a:t>
            </a:r>
            <a:r>
              <a:rPr lang="en-US" sz="24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sqibs</a:t>
            </a:r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1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How to conduct a ceasefire.</a:t>
            </a:r>
          </a:p>
          <a:p>
            <a:pPr lvl="1"/>
            <a:r>
              <a:rPr lang="en-US" sz="2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Responding to an emergency.</a:t>
            </a:r>
          </a:p>
        </p:txBody>
      </p:sp>
    </p:spTree>
    <p:extLst>
      <p:ext uri="{BB962C8B-B14F-4D97-AF65-F5344CB8AC3E}">
        <p14:creationId xmlns:p14="http://schemas.microsoft.com/office/powerpoint/2010/main" val="187507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08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5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ELCOME TO HanDGUN ComMIT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RIFLE &amp; 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Handgun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0" name="Attendance Sheet FILL IN ALL CAP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sign in on ‘chat’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Name, email, and if for rifle or pistol or both 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Presentation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report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topics</a:t>
            </a:r>
          </a:p>
          <a:p>
            <a:pPr lvl="1">
              <a:spcBef>
                <a:spcPts val="2400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Tips &amp; Concerns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obATION PROCEDURE RECAP"/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965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 SPECIAL USE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et your new membership card .…"/>
          <p:cNvSpPr txBox="1">
            <a:spLocks noGrp="1"/>
          </p:cNvSpPr>
          <p:nvPr>
            <p:ph type="body" idx="1"/>
          </p:nvPr>
        </p:nvSpPr>
        <p:spPr>
          <a:xfrm>
            <a:off x="1020726" y="1637414"/>
            <a:ext cx="11036595" cy="6804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111" indent="-380111" defTabSz="426466">
              <a:lnSpc>
                <a:spcPct val="100000"/>
              </a:lnSpc>
              <a:spcBef>
                <a:spcPts val="1800"/>
              </a:spcBef>
              <a:defRPr sz="335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7 years</a:t>
            </a:r>
          </a:p>
          <a:p>
            <a:pPr marL="380111" indent="-380111" defTabSz="426466">
              <a:lnSpc>
                <a:spcPct val="100000"/>
              </a:lnSpc>
              <a:spcBef>
                <a:spcPts val="1800"/>
              </a:spcBef>
              <a:defRPr sz="335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new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card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111" indent="-380111" defTabSz="426466">
              <a:lnSpc>
                <a:spcPct val="100000"/>
              </a:lnSpc>
              <a:spcBef>
                <a:spcPts val="1800"/>
              </a:spcBef>
              <a:defRPr sz="335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 and Pistol: Attend this Joint Special Use Training / Range meeting.</a:t>
            </a:r>
          </a:p>
          <a:p>
            <a:pPr marL="380111" indent="-380111" defTabSz="426466">
              <a:lnSpc>
                <a:spcPct val="100000"/>
              </a:lnSpc>
              <a:spcBef>
                <a:spcPts val="1800"/>
              </a:spcBef>
              <a:defRPr sz="335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Pistol: Bring either your original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Probation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/Qualification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or the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year’s membership card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special use indicated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0111" indent="-380111" defTabSz="426466">
              <a:lnSpc>
                <a:spcPct val="100000"/>
              </a:lnSpc>
              <a:spcBef>
                <a:spcPts val="1800"/>
              </a:spcBef>
              <a:defRPr sz="335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turn in a new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Request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form. For pistol, include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all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endorsements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2" y="1266670"/>
            <a:ext cx="7772400" cy="7772400"/>
          </a:xfrm>
          <a:prstGeom prst="rect">
            <a:avLst/>
          </a:prstGeom>
        </p:spPr>
      </p:pic>
      <p:sp>
        <p:nvSpPr>
          <p:cNvPr id="194" name="QUESTIONS?"/>
          <p:cNvSpPr txBox="1">
            <a:spLocks noGrp="1"/>
          </p:cNvSpPr>
          <p:nvPr>
            <p:ph type="title"/>
          </p:nvPr>
        </p:nvSpPr>
        <p:spPr>
          <a:xfrm>
            <a:off x="283410" y="1063469"/>
            <a:ext cx="7055853" cy="1561432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8CB0-C5BD-42E5-B767-F7EEE46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Special Use responsibilities – applies to all ranges</a:t>
            </a:r>
          </a:p>
        </p:txBody>
      </p:sp>
    </p:spTree>
    <p:extLst>
      <p:ext uri="{BB962C8B-B14F-4D97-AF65-F5344CB8AC3E}">
        <p14:creationId xmlns:p14="http://schemas.microsoft.com/office/powerpoint/2010/main" val="32976264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EMBER HOUR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65986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HOURS</a:t>
            </a:r>
          </a:p>
        </p:txBody>
      </p:sp>
      <p:sp>
        <p:nvSpPr>
          <p:cNvPr id="160" name="Member Hours are from 9:01am until public hours begin.…"/>
          <p:cNvSpPr txBox="1">
            <a:spLocks noGrp="1"/>
          </p:cNvSpPr>
          <p:nvPr>
            <p:ph type="body" idx="1"/>
          </p:nvPr>
        </p:nvSpPr>
        <p:spPr>
          <a:xfrm>
            <a:off x="355600" y="1913859"/>
            <a:ext cx="12293600" cy="730232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8215" indent="-458215" defTabSz="514095">
              <a:spcBef>
                <a:spcPts val="2400"/>
              </a:spcBef>
              <a:defRPr sz="404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Hours are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9:01</a:t>
            </a:r>
            <a:r>
              <a:rPr 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  <a:r>
              <a:rPr sz="4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hours begin.</a:t>
            </a:r>
          </a:p>
          <a:p>
            <a:pPr marL="458215" indent="-458215" defTabSz="514095">
              <a:spcBef>
                <a:spcPts val="2400"/>
              </a:spcBef>
              <a:defRPr sz="4048"/>
            </a:pP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shooting before </a:t>
            </a:r>
            <a:r>
              <a:rPr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9:01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reason.</a:t>
            </a:r>
          </a:p>
          <a:p>
            <a:pPr marL="458215" indent="-458215" defTabSz="514095">
              <a:spcBef>
                <a:spcPts val="2400"/>
              </a:spcBef>
              <a:defRPr sz="404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inside the gate during members-only hours 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have a key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Keys can be purchased at the range office.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215" indent="-458215" defTabSz="514095">
              <a:spcBef>
                <a:spcPts val="2400"/>
              </a:spcBef>
              <a:defRPr sz="404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no one access that doesn't have a key.</a:t>
            </a:r>
          </a:p>
          <a:p>
            <a:pPr marL="458215" indent="-458215" defTabSz="514095">
              <a:spcBef>
                <a:spcPts val="2400"/>
              </a:spcBef>
              <a:defRPr sz="4048"/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the gate as you found it</a:t>
            </a:r>
            <a:r>
              <a:rPr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215" indent="-458215" defTabSz="514095">
              <a:spcBef>
                <a:spcPts val="2400"/>
              </a:spcBef>
              <a:defRPr sz="4048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Ranges close for all when the range office closes for the day.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ange Maintenance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553535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Maintenance</a:t>
            </a:r>
          </a:p>
        </p:txBody>
      </p:sp>
      <p:sp>
        <p:nvSpPr>
          <p:cNvPr id="165" name="Ranges may be closed periodically for maintenance.…"/>
          <p:cNvSpPr txBox="1">
            <a:spLocks noGrp="1"/>
          </p:cNvSpPr>
          <p:nvPr>
            <p:ph type="body" idx="1"/>
          </p:nvPr>
        </p:nvSpPr>
        <p:spPr>
          <a:xfrm>
            <a:off x="355600" y="1807535"/>
            <a:ext cx="12293600" cy="72221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4665" indent="-494665" defTabSz="554990">
              <a:spcBef>
                <a:spcPts val="1800"/>
              </a:spcBef>
              <a:defRPr sz="4370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Ranges may be closed periodically for maintenance.</a:t>
            </a:r>
          </a:p>
          <a:p>
            <a:pPr marL="494665" indent="-494665" defTabSz="554990">
              <a:spcBef>
                <a:spcPts val="1800"/>
              </a:spcBef>
              <a:defRPr sz="4370"/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firearms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allowed on a range that is closed for maintenance.</a:t>
            </a:r>
          </a:p>
          <a:p>
            <a:pPr marL="494665" indent="-494665" defTabSz="554990">
              <a:spcBef>
                <a:spcPts val="1800"/>
              </a:spcBef>
              <a:defRPr sz="4370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precedence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general shooting.</a:t>
            </a:r>
          </a:p>
          <a:p>
            <a:pPr marL="494665" indent="-494665" defTabSz="554990">
              <a:spcBef>
                <a:spcPts val="1800"/>
              </a:spcBef>
              <a:defRPr sz="4370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are encouraged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 to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range maintenance.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pecial Events"/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11404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</a:t>
            </a:r>
          </a:p>
        </p:txBody>
      </p:sp>
      <p:sp>
        <p:nvSpPr>
          <p:cNvPr id="168" name="Special events (such as: matches and classes) are first approved at range committee meetings, then brought to the board of directors. When approved there, the event will then be added to the master calendar.…"/>
          <p:cNvSpPr txBox="1">
            <a:spLocks noGrp="1"/>
          </p:cNvSpPr>
          <p:nvPr>
            <p:ph type="body" idx="1"/>
          </p:nvPr>
        </p:nvSpPr>
        <p:spPr>
          <a:xfrm>
            <a:off x="355600" y="1701209"/>
            <a:ext cx="12293600" cy="763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9282" indent="-359282" defTabSz="403097">
              <a:spcBef>
                <a:spcPts val="600"/>
              </a:spcBef>
              <a:defRPr sz="3174"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(such as: matches and classes)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at range committee meetings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by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board of directors.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approved, the event will then be added to the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9282" indent="-359282" defTabSz="403097">
              <a:spcBef>
                <a:spcPts val="1800"/>
              </a:spcBef>
              <a:defRPr sz="3174"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have the highest range use priorit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9282" indent="-359282" defTabSz="403097">
              <a:spcBef>
                <a:spcPts val="1800"/>
              </a:spcBef>
              <a:defRPr sz="3174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 have use of the facility for the entire scheduled time... usually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or full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CW WeB PRESENCE"/>
          <p:cNvSpPr txBox="1">
            <a:spLocks noGrp="1"/>
          </p:cNvSpPr>
          <p:nvPr>
            <p:ph type="title"/>
          </p:nvPr>
        </p:nvSpPr>
        <p:spPr>
          <a:xfrm>
            <a:off x="355600" y="-50800"/>
            <a:ext cx="12293600" cy="12561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4727" y="2232270"/>
            <a:ext cx="4174754" cy="308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CW-Social-Media.png" descr="WCW-Social-Me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8" y="6115113"/>
            <a:ext cx="2812433" cy="2812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9234" y="1371600"/>
            <a:ext cx="7379190" cy="55279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isit, follow and spread the word (looking for volunteers):…"/>
          <p:cNvSpPr txBox="1">
            <a:spLocks/>
          </p:cNvSpPr>
          <p:nvPr/>
        </p:nvSpPr>
        <p:spPr>
          <a:xfrm>
            <a:off x="5426420" y="7113724"/>
            <a:ext cx="7111379" cy="23642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31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863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295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727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21590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458216" lvl="1" indent="0" defTabSz="514095" hangingPunct="1">
              <a:spcBef>
                <a:spcPts val="4000"/>
              </a:spcBef>
              <a:buNone/>
              <a:defRPr sz="4048"/>
            </a:pPr>
            <a:r>
              <a:rPr lang="en-US" sz="4048" u="sng" dirty="0">
                <a:hlinkClick r:id="rId5"/>
              </a:rPr>
              <a:t>http://wcwi.org/</a:t>
            </a:r>
          </a:p>
          <a:p>
            <a:pPr marL="458216" lvl="1" indent="0" defTabSz="514095" hangingPunct="1">
              <a:spcBef>
                <a:spcPts val="1200"/>
              </a:spcBef>
              <a:buNone/>
              <a:defRPr sz="4048"/>
            </a:pPr>
            <a:r>
              <a:rPr lang="en-US" sz="4048" u="sng" dirty="0">
                <a:hlinkClick r:id="rId5"/>
              </a:rPr>
              <a:t>https://www.facebook.com/wcwiorg</a:t>
            </a:r>
          </a:p>
          <a:p>
            <a:pPr marL="458216" lvl="1" indent="0" defTabSz="514095" hangingPunct="1">
              <a:spcBef>
                <a:spcPts val="1200"/>
              </a:spcBef>
              <a:buNone/>
              <a:defRPr sz="4048"/>
            </a:pPr>
            <a:r>
              <a:rPr lang="en-US" sz="4048" u="sng" dirty="0">
                <a:hlinkClick r:id="rId5"/>
              </a:rPr>
              <a:t>https://twitter.com/wcwiorg</a:t>
            </a:r>
          </a:p>
          <a:p>
            <a:pPr marL="458216" lvl="1" indent="0" defTabSz="514095" hangingPunct="1">
              <a:spcBef>
                <a:spcPts val="1200"/>
              </a:spcBef>
              <a:buNone/>
              <a:defRPr sz="4048"/>
            </a:pPr>
            <a:r>
              <a:rPr lang="en-US" sz="4048" u="sng" dirty="0">
                <a:hlinkClick r:id="rId5"/>
              </a:rPr>
              <a:t>https://www.instagram.com/wcwiorg/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UMMAR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861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Responsibility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Our shooting is monitored by range employees who are instructed to remove the badges of violators and by recording cameras which are routinely reviewed.…"/>
          <p:cNvSpPr txBox="1">
            <a:spLocks noGrp="1"/>
          </p:cNvSpPr>
          <p:nvPr>
            <p:ph type="body" idx="1"/>
          </p:nvPr>
        </p:nvSpPr>
        <p:spPr>
          <a:xfrm>
            <a:off x="355600" y="1440180"/>
            <a:ext cx="12293600" cy="80086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180" indent="-432180" defTabSz="484886">
              <a:lnSpc>
                <a:spcPct val="110000"/>
              </a:lnSpc>
              <a:spcBef>
                <a:spcPts val="2400"/>
              </a:spcBef>
              <a:defRPr sz="3818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shooting is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</a:t>
            </a: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range employees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by recording cameras which are routinely reviewed.</a:t>
            </a:r>
          </a:p>
          <a:p>
            <a:pPr marL="432180" indent="-432180" defTabSz="484886">
              <a:lnSpc>
                <a:spcPct val="110000"/>
              </a:lnSpc>
              <a:spcBef>
                <a:spcPts val="2400"/>
              </a:spcBef>
              <a:defRPr sz="3818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hierarchy of authority on the ranges is: Club Officer, Board Member, Rangemaster, Assistant Rangemaster, Temporary Rangemaster, Club Committee Chair, Special Use Holder, Club Member, Public Shooter. </a:t>
            </a:r>
          </a:p>
          <a:p>
            <a:pPr marL="432180" indent="-432180" defTabSz="484886">
              <a:lnSpc>
                <a:spcPct val="110000"/>
              </a:lnSpc>
              <a:spcBef>
                <a:spcPts val="2400"/>
              </a:spcBef>
              <a:defRPr sz="3818"/>
            </a:pP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are expected to be familiar with all club rules.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UMMAR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861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Responsibility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Members are expected to courteously but firmly ensure everyone is obeying these rules.…"/>
          <p:cNvSpPr txBox="1">
            <a:spLocks noGrp="1"/>
          </p:cNvSpPr>
          <p:nvPr>
            <p:ph type="body" idx="1"/>
          </p:nvPr>
        </p:nvSpPr>
        <p:spPr>
          <a:xfrm>
            <a:off x="335722" y="1658841"/>
            <a:ext cx="12293600" cy="7589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180" indent="-432180" defTabSz="484886">
              <a:lnSpc>
                <a:spcPct val="100000"/>
              </a:lnSpc>
              <a:spcBef>
                <a:spcPts val="2400"/>
              </a:spcBef>
              <a:defRPr sz="381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are expected to courteously but firmly ensure everyone is obeying the club rules and By-laws.</a:t>
            </a:r>
          </a:p>
          <a:p>
            <a:pPr marL="432180" indent="-432180" defTabSz="484886">
              <a:lnSpc>
                <a:spcPct val="100000"/>
              </a:lnSpc>
              <a:spcBef>
                <a:spcPts val="2400"/>
              </a:spcBef>
              <a:defRPr sz="3818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refuse to comply with our rules, the next higher person in the above hierarchy must be immediately notified.</a:t>
            </a:r>
          </a:p>
          <a:p>
            <a:pPr marL="432180" indent="-432180" defTabSz="484886">
              <a:lnSpc>
                <a:spcPct val="100000"/>
              </a:lnSpc>
              <a:spcBef>
                <a:spcPts val="2400"/>
              </a:spcBef>
              <a:defRPr sz="3818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Members who observe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safety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range use violations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taking immediate action can be suspended.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180" indent="-432180" defTabSz="484886">
              <a:lnSpc>
                <a:spcPct val="100000"/>
              </a:lnSpc>
              <a:spcBef>
                <a:spcPts val="2400"/>
              </a:spcBef>
              <a:defRPr sz="3818"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something, say something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amily Member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591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</a:t>
            </a:r>
          </a:p>
        </p:txBody>
      </p:sp>
      <p:sp>
        <p:nvSpPr>
          <p:cNvPr id="244" name="A member with a Family Membership and a Special Use permit can bring their spouse or  dependent children and directly supervise their shooting activity.…"/>
          <p:cNvSpPr txBox="1">
            <a:spLocks noGrp="1"/>
          </p:cNvSpPr>
          <p:nvPr>
            <p:ph type="body" idx="1"/>
          </p:nvPr>
        </p:nvSpPr>
        <p:spPr>
          <a:xfrm>
            <a:off x="355600" y="1413164"/>
            <a:ext cx="12293600" cy="7845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1592" indent="-291592" defTabSz="327152">
              <a:lnSpc>
                <a:spcPct val="100000"/>
              </a:lnSpc>
              <a:spcBef>
                <a:spcPts val="1200"/>
              </a:spcBef>
              <a:defRPr sz="257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member with a Family Membership and a Special Use permit can bring their spouse or  dependent children and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supervise their shooting activity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27152">
              <a:lnSpc>
                <a:spcPct val="100000"/>
              </a:lnSpc>
              <a:spcBef>
                <a:spcPts val="1200"/>
              </a:spcBef>
              <a:buNone/>
              <a:defRPr sz="2576"/>
            </a:pPr>
            <a:endParaRPr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592" indent="-291592" defTabSz="327152">
              <a:lnSpc>
                <a:spcPct val="100000"/>
              </a:lnSpc>
              <a:spcBef>
                <a:spcPts val="1200"/>
              </a:spcBef>
              <a:defRPr sz="2576" b="1"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MUST be skilled enough to hit the target paper with every shot.</a:t>
            </a:r>
            <a:r>
              <a:rPr lang="en-US" sz="3600" u="sng" dirty="0">
                <a:solidFill>
                  <a:srgbClr val="0066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91592" indent="-291592" defTabSz="327152">
              <a:lnSpc>
                <a:spcPct val="100000"/>
              </a:lnSpc>
              <a:spcBef>
                <a:spcPts val="1200"/>
              </a:spcBef>
              <a:defRPr sz="2576" b="1">
                <a:latin typeface="Gill Sans"/>
                <a:ea typeface="Gill Sans"/>
                <a:cs typeface="Gill Sans"/>
                <a:sym typeface="Gill Sans"/>
              </a:defRPr>
            </a:pPr>
            <a:endParaRPr lang="en-US" sz="3600" u="sng" dirty="0">
              <a:solidFill>
                <a:srgbClr val="0066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592" indent="-291592" defTabSz="327152">
              <a:lnSpc>
                <a:spcPct val="100000"/>
              </a:lnSpc>
              <a:spcBef>
                <a:spcPts val="1200"/>
              </a:spcBef>
              <a:defRPr sz="2576" b="1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NRA certified classes and instructors if anyone would like training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genDA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3004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USE 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31" name="General Information and Rules…"/>
          <p:cNvSpPr txBox="1">
            <a:spLocks noGrp="1"/>
          </p:cNvSpPr>
          <p:nvPr>
            <p:ph type="body" idx="1"/>
          </p:nvPr>
        </p:nvSpPr>
        <p:spPr>
          <a:xfrm>
            <a:off x="355600" y="1828800"/>
            <a:ext cx="12293600" cy="7200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 and Rules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Common Features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 Range review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Pistol Range review</a:t>
            </a:r>
          </a:p>
          <a:p>
            <a:pPr>
              <a:spcBef>
                <a:spcPts val="1800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, Comments, Suggestio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7D22-600E-4B24-8952-623977C5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02616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Report form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B8B7D-6AEB-4E20-95E5-B108AC62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28" y="1110291"/>
            <a:ext cx="6977270" cy="8505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331A43-1BD9-4685-8601-FA1CB4560654}"/>
              </a:ext>
            </a:extLst>
          </p:cNvPr>
          <p:cNvSpPr/>
          <p:nvPr/>
        </p:nvSpPr>
        <p:spPr>
          <a:xfrm>
            <a:off x="362928" y="2153601"/>
            <a:ext cx="30452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Immediately fill out an incident form to report safety violations, hazardous situations, etc.  Turn it in at the range office</a:t>
            </a:r>
          </a:p>
        </p:txBody>
      </p:sp>
    </p:spTree>
    <p:extLst>
      <p:ext uri="{BB962C8B-B14F-4D97-AF65-F5344CB8AC3E}">
        <p14:creationId xmlns:p14="http://schemas.microsoft.com/office/powerpoint/2010/main" val="21045730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8CB0-C5BD-42E5-B767-F7EEE46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Special Use responsibilities – applies to all ranges</a:t>
            </a:r>
          </a:p>
        </p:txBody>
      </p:sp>
    </p:spTree>
    <p:extLst>
      <p:ext uri="{BB962C8B-B14F-4D97-AF65-F5344CB8AC3E}">
        <p14:creationId xmlns:p14="http://schemas.microsoft.com/office/powerpoint/2010/main" val="352299446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155466" y="2468479"/>
            <a:ext cx="3023730" cy="6184900"/>
          </a:xfrm>
          <a:prstGeom prst="rect">
            <a:avLst/>
          </a:prstGeom>
        </p:spPr>
      </p:pic>
      <p:sp>
        <p:nvSpPr>
          <p:cNvPr id="262" name="Sign In Sheets – Posting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3004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In Sheets – Postings</a:t>
            </a:r>
          </a:p>
        </p:txBody>
      </p:sp>
      <p:sp>
        <p:nvSpPr>
          <p:cNvPr id="263" name="Sign in and out…"/>
          <p:cNvSpPr txBox="1">
            <a:spLocks noGrp="1"/>
          </p:cNvSpPr>
          <p:nvPr>
            <p:ph type="body" sz="half" idx="1"/>
          </p:nvPr>
        </p:nvSpPr>
        <p:spPr>
          <a:xfrm>
            <a:off x="355600" y="1554480"/>
            <a:ext cx="8114632" cy="77038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in and out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during public hours)</a:t>
            </a:r>
            <a:endParaRPr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for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EMERGENCIES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 analysis</a:t>
            </a:r>
          </a:p>
          <a:p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rules 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 useful postings on the wall and noticeboard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50622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Rules and Guidance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7" y="1957315"/>
            <a:ext cx="11320726" cy="70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766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irearms Safet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0213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Firearms Safety</a:t>
            </a:r>
          </a:p>
        </p:txBody>
      </p:sp>
      <p:sp>
        <p:nvSpPr>
          <p:cNvPr id="189" name="You must take your rifle or pistol cases to the bench or bay you will be firing from, with the muzzle pointed Downrange, before uncasing the firearm.…"/>
          <p:cNvSpPr txBox="1">
            <a:spLocks noGrp="1"/>
          </p:cNvSpPr>
          <p:nvPr>
            <p:ph type="body" idx="1"/>
          </p:nvPr>
        </p:nvSpPr>
        <p:spPr>
          <a:xfrm>
            <a:off x="355600" y="1454835"/>
            <a:ext cx="12293600" cy="79882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09575" indent="-409575" defTabSz="484886">
              <a:spcBef>
                <a:spcPts val="1200"/>
              </a:spcBef>
              <a:defRPr sz="3818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preferred that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firearms be cased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taken to the firing line.</a:t>
            </a:r>
          </a:p>
          <a:p>
            <a:pPr marL="409575" indent="-409575" defTabSz="484886">
              <a:spcBef>
                <a:spcPts val="1200"/>
              </a:spcBef>
              <a:defRPr sz="3818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take your case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bench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be firing from, with the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muzzle pointed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ownrange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before uncasing the firearm.</a:t>
            </a:r>
          </a:p>
          <a:p>
            <a:pPr marL="409575" indent="-409575" defTabSz="484886">
              <a:spcBef>
                <a:spcPts val="1200"/>
              </a:spcBef>
              <a:defRPr sz="3818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Firearms which are not in a case must have the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opened and a chamber safety flag inserted before being brought onto the range. </a:t>
            </a:r>
          </a:p>
          <a:p>
            <a:pPr marL="409575" indent="-409575" defTabSz="484886">
              <a:spcBef>
                <a:spcPts val="1200"/>
              </a:spcBef>
              <a:defRPr sz="3818"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 defTabSz="484886">
              <a:spcBef>
                <a:spcPts val="1200"/>
              </a:spcBef>
              <a:defRPr sz="3818"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 defTabSz="484886">
              <a:spcBef>
                <a:spcPts val="1200"/>
              </a:spcBef>
              <a:defRPr sz="3818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‘cover’ [point at] another shooter or any part of your own body with the muzzle of your firearm.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22" y="5967486"/>
            <a:ext cx="4074956" cy="2160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rearms Safet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2379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SHOOTING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Every shooter must hit the paper target with each shot.…"/>
          <p:cNvSpPr txBox="1">
            <a:spLocks noGrp="1"/>
          </p:cNvSpPr>
          <p:nvPr>
            <p:ph type="body" idx="1"/>
          </p:nvPr>
        </p:nvSpPr>
        <p:spPr>
          <a:xfrm>
            <a:off x="355600" y="1491915"/>
            <a:ext cx="12293600" cy="724568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shooter must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the paper target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each shot.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frame or minimal sight pistols should use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targets at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yards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rapid firing or double-taps. 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minimum time period between shots is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seconds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(Bang – “one Mississippi – two Mississippi” – Bang !)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24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Holster Policy"/>
          <p:cNvSpPr txBox="1">
            <a:spLocks noGrp="1"/>
          </p:cNvSpPr>
          <p:nvPr>
            <p:ph type="title"/>
          </p:nvPr>
        </p:nvSpPr>
        <p:spPr>
          <a:xfrm>
            <a:off x="355600" y="304800"/>
            <a:ext cx="12293600" cy="11037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Holster Policy</a:t>
            </a:r>
            <a:endParaRPr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WCW does not prevent CPL holders from exercising their permitted state right to conceal a handgun.…"/>
          <p:cNvSpPr txBox="1">
            <a:spLocks noGrp="1"/>
          </p:cNvSpPr>
          <p:nvPr>
            <p:ph type="body" idx="1"/>
          </p:nvPr>
        </p:nvSpPr>
        <p:spPr>
          <a:xfrm>
            <a:off x="355600" y="1607127"/>
            <a:ext cx="12293600" cy="78416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9458" indent="-489458" defTabSz="549148">
              <a:spcBef>
                <a:spcPts val="1200"/>
              </a:spcBef>
              <a:defRPr sz="4324"/>
            </a:pPr>
            <a:r>
              <a:rPr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not prevent </a:t>
            </a:r>
            <a:r>
              <a:rPr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CPL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holders from exercising their permitted state right to conceal a handgun.</a:t>
            </a:r>
          </a:p>
          <a:p>
            <a:pPr marL="510286" indent="-510286" defTabSz="572516">
              <a:spcBef>
                <a:spcPts val="1200"/>
              </a:spcBef>
              <a:defRPr sz="4508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handgun is removed from concealment to shoot on our range, it becomes a ‘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gun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All range safety rules apply. It must be carried back to your vehicle in a case, or with action open and chamber flag inserted.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0286" indent="-510286" defTabSz="572516">
              <a:spcBef>
                <a:spcPts val="1200"/>
              </a:spcBef>
              <a:defRPr sz="450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not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re-holster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firearm while on our range.</a:t>
            </a:r>
          </a:p>
          <a:p>
            <a:pPr marL="510286" indent="-510286" defTabSz="572516">
              <a:spcBef>
                <a:spcPts val="1200"/>
              </a:spcBef>
              <a:defRPr sz="450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Rangemasters strongly prefer that you arrive on the range with your handgun in its case or a range bag.</a:t>
            </a:r>
          </a:p>
          <a:p>
            <a:pPr marL="510286" indent="-510286" defTabSz="572516">
              <a:spcBef>
                <a:spcPts val="1200"/>
              </a:spcBef>
              <a:defRPr sz="450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‘open carry’ of handguns: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Prohibited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(by club policy as an incorporated business).</a:t>
            </a:r>
          </a:p>
        </p:txBody>
      </p:sp>
    </p:spTree>
    <p:extLst>
      <p:ext uri="{BB962C8B-B14F-4D97-AF65-F5344CB8AC3E}">
        <p14:creationId xmlns:p14="http://schemas.microsoft.com/office/powerpoint/2010/main" val="32454404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ohibited Calibers and Ammo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0261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Prohibited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RANGES</a:t>
            </a:r>
            <a:b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ny cartridge derived from the .50 Browning case.…"/>
          <p:cNvSpPr txBox="1">
            <a:spLocks noGrp="1"/>
          </p:cNvSpPr>
          <p:nvPr>
            <p:ph type="body" idx="1"/>
          </p:nvPr>
        </p:nvSpPr>
        <p:spPr>
          <a:xfrm>
            <a:off x="915504" y="1248355"/>
            <a:ext cx="11173791" cy="80082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925" indent="-288925" defTabSz="473201">
              <a:spcBef>
                <a:spcPts val="12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rifles or shotguns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any barrel length are allowed on Range 3.</a:t>
            </a: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shot shells on Ranges 1, 2 or 3.</a:t>
            </a: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 derived from the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 Browning case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power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cartridges on Range 3.</a:t>
            </a: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Tracers</a:t>
            </a:r>
            <a:r>
              <a:rPr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any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type.</a:t>
            </a: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Armor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Piercing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Ammunition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Multi-Projectile Loads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as:</a:t>
            </a:r>
          </a:p>
          <a:p>
            <a:pPr marL="843533" lvl="1" indent="-421766" defTabSz="473201">
              <a:spcBef>
                <a:spcPts val="1000"/>
              </a:spcBef>
              <a:defRPr sz="3725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.410 Winchester ‘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PDX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Disc</a:t>
            </a:r>
          </a:p>
          <a:p>
            <a:pPr marL="843533" lvl="1" indent="-421766" defTabSz="473201">
              <a:spcBef>
                <a:spcPts val="1000"/>
              </a:spcBef>
              <a:defRPr sz="3725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powder ‘Buck and Ball’</a:t>
            </a:r>
          </a:p>
          <a:p>
            <a:pPr marL="288925" indent="-288925" defTabSz="473201">
              <a:spcBef>
                <a:spcPts val="1000"/>
              </a:spcBef>
              <a:defRPr sz="3725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 doubt, check it out with a Rangemaster</a:t>
            </a:r>
          </a:p>
        </p:txBody>
      </p:sp>
    </p:spTree>
    <p:extLst>
      <p:ext uri="{BB962C8B-B14F-4D97-AF65-F5344CB8AC3E}">
        <p14:creationId xmlns:p14="http://schemas.microsoft.com/office/powerpoint/2010/main" val="359449277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lack Powder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495287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Powder</a:t>
            </a:r>
          </a:p>
        </p:txBody>
      </p:sp>
      <p:sp>
        <p:nvSpPr>
          <p:cNvPr id="229" name="Load only from a powder measure.…"/>
          <p:cNvSpPr txBox="1">
            <a:spLocks noGrp="1"/>
          </p:cNvSpPr>
          <p:nvPr>
            <p:ph type="body" idx="1"/>
          </p:nvPr>
        </p:nvSpPr>
        <p:spPr>
          <a:xfrm>
            <a:off x="355600" y="1808921"/>
            <a:ext cx="12293600" cy="73947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9696" indent="-369696" defTabSz="414781">
              <a:spcBef>
                <a:spcPts val="3200"/>
              </a:spcBef>
              <a:defRPr sz="326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only from a powder measure.</a:t>
            </a:r>
          </a:p>
          <a:p>
            <a:pPr marL="369696" indent="-369696" defTabSz="414781">
              <a:spcBef>
                <a:spcPts val="1800"/>
              </a:spcBef>
              <a:defRPr sz="326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powder or cap containers left open on the firing line.</a:t>
            </a:r>
          </a:p>
          <a:p>
            <a:pPr marL="369696" indent="-369696" defTabSz="414781">
              <a:spcBef>
                <a:spcPts val="1800"/>
              </a:spcBef>
              <a:defRPr sz="326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smoking!</a:t>
            </a:r>
          </a:p>
          <a:p>
            <a:pPr marL="369696" indent="-369696" defTabSz="414781">
              <a:spcBef>
                <a:spcPts val="1800"/>
              </a:spcBef>
              <a:defRPr sz="326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Un-loaded means no powder or ball in the barrel; or in any chamber of a revolver.</a:t>
            </a:r>
          </a:p>
          <a:p>
            <a:pPr marL="369696" indent="-369696" defTabSz="414781">
              <a:spcBef>
                <a:spcPts val="1800"/>
              </a:spcBef>
              <a:defRPr sz="326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firearm must be completely empty before changing targets. </a:t>
            </a:r>
            <a:endParaRPr sz="3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irearms Safet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4472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</a:t>
            </a:r>
            <a:r>
              <a:rPr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Firearm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MALFUNCTIONS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Misfire – This is a failure of the cartridge to ignite.   CLICK – NO BANG…"/>
          <p:cNvSpPr txBox="1">
            <a:spLocks noGrp="1"/>
          </p:cNvSpPr>
          <p:nvPr>
            <p:ph type="body" idx="1"/>
          </p:nvPr>
        </p:nvSpPr>
        <p:spPr>
          <a:xfrm>
            <a:off x="355600" y="1701209"/>
            <a:ext cx="12293600" cy="73284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4251" indent="-484251" defTabSz="543305">
              <a:spcBef>
                <a:spcPts val="4200"/>
              </a:spcBef>
              <a:defRPr sz="4278"/>
            </a:pP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Misfire</a:t>
            </a:r>
            <a:r>
              <a:rPr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This is a failure of the cartridge to ignite.   CLICK – NO BANG</a:t>
            </a:r>
          </a:p>
          <a:p>
            <a:pPr marL="484251" indent="-484251" defTabSz="543305">
              <a:spcBef>
                <a:spcPts val="4200"/>
              </a:spcBef>
              <a:defRPr sz="4278"/>
            </a:pPr>
            <a:r>
              <a:rPr b="1" dirty="0" err="1">
                <a:solidFill>
                  <a:srgbClr val="0000CC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Hangfire</a:t>
            </a:r>
            <a:r>
              <a:rPr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This is a perceptible delay between the fall of the striker or hammer and the cartridge ignition. CLICK – PAUSE - BANG.</a:t>
            </a:r>
          </a:p>
          <a:p>
            <a:pPr marL="484251" indent="-484251" defTabSz="543305">
              <a:spcBef>
                <a:spcPts val="4200"/>
              </a:spcBef>
              <a:defRPr sz="4278"/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Squib</a:t>
            </a:r>
            <a:r>
              <a:rPr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This is a defective cartridge which partially ignites. CLICK – POP.  [SOFT OR NO BANG.]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Hazardous!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pecial Use – OverView"/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Use – Overview</a:t>
            </a:r>
          </a:p>
        </p:txBody>
      </p:sp>
      <p:sp>
        <p:nvSpPr>
          <p:cNvPr id="134" name="Special Use Permits grant privileges to members not otherwise available and they can be revoked.…"/>
          <p:cNvSpPr txBox="1">
            <a:spLocks noGrp="1"/>
          </p:cNvSpPr>
          <p:nvPr>
            <p:ph type="body" idx="1"/>
          </p:nvPr>
        </p:nvSpPr>
        <p:spPr>
          <a:xfrm>
            <a:off x="355600" y="1524001"/>
            <a:ext cx="12293600" cy="7783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180" indent="-432180" defTabSz="484886">
              <a:spcBef>
                <a:spcPts val="3000"/>
              </a:spcBef>
              <a:defRPr sz="3818"/>
            </a:pPr>
            <a:r>
              <a:rPr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Permits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privileges to members not otherwise available and they can be revoked.</a:t>
            </a:r>
          </a:p>
          <a:p>
            <a:pPr marL="432180" indent="-432180" defTabSz="484886">
              <a:spcBef>
                <a:spcPts val="1800"/>
              </a:spcBef>
              <a:defRPr sz="3818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today covers the use of Ranges 1, 2, and 3. Your range session will complete the special use training. </a:t>
            </a:r>
          </a:p>
          <a:p>
            <a:pPr marL="432180" indent="-432180" defTabSz="484886">
              <a:spcBef>
                <a:spcPts val="1800"/>
              </a:spcBef>
              <a:defRPr sz="381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must apply for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sz="3818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 then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 it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180" indent="-432180" defTabSz="484886">
              <a:spcBef>
                <a:spcPts val="1800"/>
              </a:spcBef>
              <a:defRPr sz="3818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membership card will be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your special use requirement.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irearms Safety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63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Firearm MALFUNCTIONS</a:t>
            </a:r>
            <a:endParaRPr sz="5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here is no way of immediately knowing which of these you are having:…"/>
          <p:cNvSpPr txBox="1">
            <a:spLocks noGrp="1"/>
          </p:cNvSpPr>
          <p:nvPr>
            <p:ph type="body" idx="1"/>
          </p:nvPr>
        </p:nvSpPr>
        <p:spPr>
          <a:xfrm>
            <a:off x="355600" y="1645920"/>
            <a:ext cx="12293600" cy="7689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4904" indent="-374904" defTabSz="420624">
              <a:spcBef>
                <a:spcPts val="3300"/>
              </a:spcBef>
              <a:defRPr sz="331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way of immediately knowing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had a misfire or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hangfire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74904" indent="-374904" defTabSz="420624">
              <a:spcBef>
                <a:spcPts val="1800"/>
              </a:spcBef>
              <a:defRPr sz="331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–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seconds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sights fixed on the target, before opening your action.</a:t>
            </a:r>
          </a:p>
          <a:p>
            <a:pPr marL="374904" indent="-374904" defTabSz="420624">
              <a:spcBef>
                <a:spcPts val="1800"/>
              </a:spcBef>
              <a:defRPr sz="331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the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 / ammo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 round and inspect it.</a:t>
            </a:r>
          </a:p>
          <a:p>
            <a:pPr marL="374904" indent="-374904" defTabSz="420624">
              <a:spcBef>
                <a:spcPts val="1800"/>
              </a:spcBef>
              <a:defRPr sz="331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604" lvl="1" indent="-374904" defTabSz="420624">
              <a:spcBef>
                <a:spcPts val="1800"/>
              </a:spcBef>
              <a:defRPr sz="3312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removed cartridge :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100% intact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95604" lvl="1" indent="-374904" defTabSz="420624">
              <a:spcBef>
                <a:spcPts val="1800"/>
              </a:spcBef>
              <a:defRPr sz="331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firearm :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bore obstructed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06" y="166576"/>
            <a:ext cx="6327553" cy="483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3" y="5216156"/>
            <a:ext cx="5346994" cy="4010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3" y="5216156"/>
            <a:ext cx="4752975" cy="296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9" y="7481947"/>
            <a:ext cx="2985865" cy="1963309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650" y="170120"/>
            <a:ext cx="6436241" cy="4827181"/>
          </a:xfrm>
        </p:spPr>
      </p:pic>
      <p:sp>
        <p:nvSpPr>
          <p:cNvPr id="2" name="TextBox 1"/>
          <p:cNvSpPr txBox="1"/>
          <p:nvPr/>
        </p:nvSpPr>
        <p:spPr>
          <a:xfrm>
            <a:off x="5093918" y="5636017"/>
            <a:ext cx="22425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Squib accidents</a:t>
            </a:r>
          </a:p>
        </p:txBody>
      </p:sp>
    </p:spTree>
    <p:extLst>
      <p:ext uri="{BB962C8B-B14F-4D97-AF65-F5344CB8AC3E}">
        <p14:creationId xmlns:p14="http://schemas.microsoft.com/office/powerpoint/2010/main" val="126155369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049724" y="4892443"/>
            <a:ext cx="3052415" cy="4480157"/>
          </a:xfrm>
          <a:prstGeom prst="rect">
            <a:avLst/>
          </a:prstGeom>
        </p:spPr>
      </p:pic>
      <p:sp>
        <p:nvSpPr>
          <p:cNvPr id="258" name="Emergencie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7371080" cy="120811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</a:t>
            </a:r>
          </a:p>
        </p:txBody>
      </p:sp>
      <p:sp>
        <p:nvSpPr>
          <p:cNvPr id="259" name="There is a direct dial 911 phone at the Range number 2 (public) Office.…"/>
          <p:cNvSpPr txBox="1">
            <a:spLocks noGrp="1"/>
          </p:cNvSpPr>
          <p:nvPr>
            <p:ph type="body" sz="half" idx="1"/>
          </p:nvPr>
        </p:nvSpPr>
        <p:spPr>
          <a:xfrm>
            <a:off x="355600" y="1760220"/>
            <a:ext cx="7371080" cy="7612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5891" indent="-405891" defTabSz="549148">
              <a:spcBef>
                <a:spcPts val="2400"/>
              </a:spcBef>
              <a:defRPr sz="357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phone and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dial 911 phone at the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Shotgun Range Office)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5891" indent="-405891" defTabSz="549148">
              <a:spcBef>
                <a:spcPts val="2400"/>
              </a:spcBef>
              <a:defRPr sz="3572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: 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for CELL PHONE use are posted on each range.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yourself with them.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5891" indent="-405891" defTabSz="549148">
              <a:spcBef>
                <a:spcPts val="2400"/>
              </a:spcBef>
              <a:defRPr sz="3572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an accident.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clear details, stay on the line.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254001"/>
            <a:ext cx="4581412" cy="45710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32520" y="8321040"/>
            <a:ext cx="3987052" cy="1272540"/>
          </a:xfrm>
          <a:prstGeom prst="ellipse">
            <a:avLst/>
          </a:prstGeom>
          <a:noFill/>
          <a:ln w="635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IRST AID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861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251" name="Every range has First Aid, CPR and Fire Fighting equipment readily available.…"/>
          <p:cNvSpPr txBox="1">
            <a:spLocks noGrp="1"/>
          </p:cNvSpPr>
          <p:nvPr>
            <p:ph type="body" sz="half" idx="1"/>
          </p:nvPr>
        </p:nvSpPr>
        <p:spPr>
          <a:xfrm>
            <a:off x="355600" y="1645920"/>
            <a:ext cx="7759700" cy="73837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75" indent="-354075" defTabSz="479044">
              <a:spcBef>
                <a:spcPts val="3100"/>
              </a:spcBef>
              <a:defRPr sz="3116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range has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Aid, CPR and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fire extinguisher. </a:t>
            </a:r>
          </a:p>
          <a:p>
            <a:pPr marL="354075" indent="-354075" defTabSz="479044">
              <a:spcBef>
                <a:spcPts val="3100"/>
              </a:spcBef>
              <a:defRPr sz="3116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aid container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items like Band-Aids.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75" indent="-354075" defTabSz="479044">
              <a:spcBef>
                <a:spcPts val="3100"/>
              </a:spcBef>
              <a:defRPr sz="3116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CPR container (blue) is sealed…open only when needed.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3331" y="3404023"/>
            <a:ext cx="6200993" cy="46507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4810" r="4756"/>
          <a:stretch>
            <a:fillRect/>
          </a:stretch>
        </p:blipFill>
        <p:spPr>
          <a:xfrm>
            <a:off x="7194062" y="1856011"/>
            <a:ext cx="5455137" cy="5139150"/>
          </a:xfrm>
          <a:prstGeom prst="rect">
            <a:avLst/>
          </a:prstGeom>
        </p:spPr>
      </p:pic>
      <p:sp>
        <p:nvSpPr>
          <p:cNvPr id="254" name="First Aid - AED’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11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 - AED’s</a:t>
            </a:r>
          </a:p>
        </p:txBody>
      </p:sp>
      <p:sp>
        <p:nvSpPr>
          <p:cNvPr id="255" name="AED’s are located at the rifle (and shotgun) office.…"/>
          <p:cNvSpPr txBox="1">
            <a:spLocks noGrp="1"/>
          </p:cNvSpPr>
          <p:nvPr>
            <p:ph type="body" sz="half" idx="1"/>
          </p:nvPr>
        </p:nvSpPr>
        <p:spPr>
          <a:xfrm>
            <a:off x="609600" y="1809118"/>
            <a:ext cx="6330462" cy="735832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Defibrillators: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AED’s are located at the Main Range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(public) and shotgun offices.</a:t>
            </a:r>
          </a:p>
          <a:p>
            <a:pPr>
              <a:spcBef>
                <a:spcPts val="2400"/>
              </a:spcBef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defibrillators are housed in an alarmed – but not locked – cabinet.</a:t>
            </a:r>
          </a:p>
          <a:p>
            <a:pPr>
              <a:spcBef>
                <a:spcPts val="2400"/>
              </a:spcBef>
            </a:pP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are needed, also have someone immediately dial 911!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4062" y="7479572"/>
            <a:ext cx="5522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b="1" dirty="0">
                <a:solidFill>
                  <a:srgbClr val="006600"/>
                </a:solidFill>
              </a:rPr>
              <a:t>Key box at the gate so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ER responders can get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in if you are alone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arg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range clean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Multiple targets hung on a frame are not allow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targets from downrange before leaving.</a:t>
            </a:r>
          </a:p>
          <a:p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up the rest of your area: brass, ammo boxes, etc.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it better than you found it.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A2D9-2916-4F17-973F-808F0326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1277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Rifle Range Special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F684-D3F3-4F40-8751-C00FCC67B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381760"/>
            <a:ext cx="12293600" cy="21468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Rifle range Special Use procedures will be taught during your range session. </a:t>
            </a:r>
          </a:p>
        </p:txBody>
      </p:sp>
      <p:pic>
        <p:nvPicPr>
          <p:cNvPr id="5" name="Picture 4" descr="A picture containing indoor, room, red, chair&#10;&#10;Description automatically generated">
            <a:extLst>
              <a:ext uri="{FF2B5EF4-FFF2-40B4-BE49-F238E27FC236}">
                <a16:creationId xmlns:a16="http://schemas.microsoft.com/office/drawing/2014/main" id="{F9CD895E-0BB7-4EC1-89AC-6772CE6D6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39267"/>
          <a:stretch/>
        </p:blipFill>
        <p:spPr>
          <a:xfrm rot="5400000">
            <a:off x="3386372" y="2380031"/>
            <a:ext cx="6232054" cy="85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158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ed by members’ agreement on unsupervised ranges.…">
            <a:extLst>
              <a:ext uri="{FF2B5EF4-FFF2-40B4-BE49-F238E27FC236}">
                <a16:creationId xmlns:a16="http://schemas.microsoft.com/office/drawing/2014/main" id="{9E1160CC-B604-435F-8F40-02EBB1969E26}"/>
              </a:ext>
            </a:extLst>
          </p:cNvPr>
          <p:cNvSpPr txBox="1">
            <a:spLocks/>
          </p:cNvSpPr>
          <p:nvPr/>
        </p:nvSpPr>
        <p:spPr>
          <a:xfrm>
            <a:off x="355600" y="1276571"/>
            <a:ext cx="12293600" cy="7923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5207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0414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5621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0828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26035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336550" indent="-336550" defTabSz="344677" hangingPunct="1">
              <a:spcBef>
                <a:spcPts val="27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by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members’ agreement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unsupervised ranges.</a:t>
            </a:r>
          </a:p>
          <a:p>
            <a:pPr marL="336550" indent="-336550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Rangemaster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</a:p>
          <a:p>
            <a:pPr marL="614425" lvl="1" indent="-307212" defTabSz="344677" hangingPunct="1">
              <a:spcBef>
                <a:spcPts val="1200"/>
              </a:spcBef>
              <a:defRPr sz="2714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the entire range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firearms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unloaded,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are open, a chamber flag has been inserted, and detachable magazines removed.</a:t>
            </a:r>
          </a:p>
          <a:p>
            <a:pPr marL="614425" lvl="1" indent="-307212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the</a:t>
            </a:r>
            <a:r>
              <a:rPr lang="en-US" sz="4000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2600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RED ZONE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(Count the shooters)</a:t>
            </a:r>
          </a:p>
          <a:p>
            <a:pPr marL="614425" lvl="1" indent="-307212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 the bell and release shooters to go down range.</a:t>
            </a:r>
          </a:p>
        </p:txBody>
      </p:sp>
      <p:sp>
        <p:nvSpPr>
          <p:cNvPr id="5" name="Periodic Ceasefires">
            <a:extLst>
              <a:ext uri="{FF2B5EF4-FFF2-40B4-BE49-F238E27FC236}">
                <a16:creationId xmlns:a16="http://schemas.microsoft.com/office/drawing/2014/main" id="{A50614B8-EAF2-4ACE-AC5D-EF6B8B057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865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Ceasefires 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7797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ed by members’ agreement on unsupervised ranges.…">
            <a:extLst>
              <a:ext uri="{FF2B5EF4-FFF2-40B4-BE49-F238E27FC236}">
                <a16:creationId xmlns:a16="http://schemas.microsoft.com/office/drawing/2014/main" id="{9E1160CC-B604-435F-8F40-02EBB1969E26}"/>
              </a:ext>
            </a:extLst>
          </p:cNvPr>
          <p:cNvSpPr txBox="1">
            <a:spLocks/>
          </p:cNvSpPr>
          <p:nvPr/>
        </p:nvSpPr>
        <p:spPr>
          <a:xfrm>
            <a:off x="355600" y="1276571"/>
            <a:ext cx="12293600" cy="7923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5207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10414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5621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20828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2603500" marR="0" indent="-520700" algn="l" defTabSz="584200" rtl="0" latinLnBrk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336550" indent="-336550" defTabSz="344677" hangingPunct="1">
              <a:spcBef>
                <a:spcPts val="27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acting Rangemaster stays on the range during the ceasefire, takes the key if going to the Range 1 targets. </a:t>
            </a:r>
          </a:p>
          <a:p>
            <a:pPr marL="336550" indent="-336550" defTabSz="344677" hangingPunct="1">
              <a:spcBef>
                <a:spcPts val="27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acting Rangemaster know if you are leaving the range.</a:t>
            </a:r>
          </a:p>
          <a:p>
            <a:pPr marL="336550" indent="-336550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Acting Rangemaster will:</a:t>
            </a:r>
          </a:p>
          <a:p>
            <a:pPr marL="614425" lvl="1" indent="-307212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everyone has returned from the targets.</a:t>
            </a:r>
          </a:p>
          <a:p>
            <a:pPr marL="614425" lvl="1" indent="-307212" defTabSz="344677" hangingPunct="1">
              <a:spcBef>
                <a:spcPts val="1200"/>
              </a:spcBef>
              <a:defRPr sz="2714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off the bell and allow shooting to resume. </a:t>
            </a:r>
          </a:p>
          <a:p>
            <a:pPr marL="307213" lvl="1" indent="0" defTabSz="344677" hangingPunct="1">
              <a:spcBef>
                <a:spcPts val="1200"/>
              </a:spcBef>
              <a:buNone/>
              <a:defRPr sz="2714"/>
            </a:pP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riodic Ceasefires">
            <a:extLst>
              <a:ext uri="{FF2B5EF4-FFF2-40B4-BE49-F238E27FC236}">
                <a16:creationId xmlns:a16="http://schemas.microsoft.com/office/drawing/2014/main" id="{A50614B8-EAF2-4ACE-AC5D-EF6B8B057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865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Ceasefires 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3191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argets"/>
          <p:cNvSpPr txBox="1">
            <a:spLocks noGrp="1"/>
          </p:cNvSpPr>
          <p:nvPr>
            <p:ph type="title"/>
          </p:nvPr>
        </p:nvSpPr>
        <p:spPr>
          <a:xfrm>
            <a:off x="2042085" y="700150"/>
            <a:ext cx="8501529" cy="10010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23" name="Use only approved targets and spots. No spots on 7 yards except bullseye.…"/>
          <p:cNvSpPr txBox="1">
            <a:spLocks noGrp="1"/>
          </p:cNvSpPr>
          <p:nvPr>
            <p:ph type="body" idx="1"/>
          </p:nvPr>
        </p:nvSpPr>
        <p:spPr>
          <a:xfrm>
            <a:off x="355600" y="1701209"/>
            <a:ext cx="11874500" cy="76129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4251" indent="-484251" defTabSz="543305">
              <a:spcBef>
                <a:spcPts val="42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 100, 200, 300 yard targets only.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target per firing point. No silhouette targets.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Shooting allowed from bench, standing, prone, kneeling, sitting, or shooting sticks. 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or 300 yard shooting from the bench or from prone only. 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down unused target frames if they are behind the frame you are using.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Shotguns allowed with slugs. Short-barreled rifles, high-power pistols, bullpups, pistol-caliber carbines,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blackpowder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rifles allowed.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emberSHIP CARD"/>
          <p:cNvSpPr txBox="1">
            <a:spLocks noGrp="1"/>
          </p:cNvSpPr>
          <p:nvPr>
            <p:ph type="title"/>
          </p:nvPr>
        </p:nvSpPr>
        <p:spPr>
          <a:xfrm>
            <a:off x="546986" y="397563"/>
            <a:ext cx="11340214" cy="15042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CARD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Badge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All members using special use (members-only) hours or facilities MUST wear their membership card in plain sight."/>
          <p:cNvSpPr txBox="1">
            <a:spLocks noGrp="1"/>
          </p:cNvSpPr>
          <p:nvPr>
            <p:ph type="body" sz="quarter" idx="1"/>
          </p:nvPr>
        </p:nvSpPr>
        <p:spPr>
          <a:xfrm>
            <a:off x="892426" y="2519680"/>
            <a:ext cx="11340214" cy="6790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approved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printed on the back of your membership card.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members using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pecial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(members-only) hours or facilities 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wear their membership card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badge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plain sight.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dependents must be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supervised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member with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Use.</a:t>
            </a:r>
            <a:endParaRPr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37162"/>
            <a:ext cx="12293600" cy="11887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3 Special use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3481713"/>
            <a:ext cx="8348035" cy="6471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BD0110-C85E-4771-831F-CF0206727E6D}"/>
              </a:ext>
            </a:extLst>
          </p:cNvPr>
          <p:cNvSpPr txBox="1"/>
          <p:nvPr/>
        </p:nvSpPr>
        <p:spPr>
          <a:xfrm>
            <a:off x="863070" y="1090289"/>
            <a:ext cx="11600599" cy="2391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 hangingPunct="1">
              <a:lnSpc>
                <a:spcPct val="120000"/>
              </a:lnSpc>
              <a:spcBef>
                <a:spcPts val="4600"/>
              </a:spcBef>
              <a:buSzPct val="82000"/>
            </a:pPr>
            <a:r>
              <a:rPr lang="en-US" sz="4600" b="1" dirty="0">
                <a:solidFill>
                  <a:srgbClr val="000000"/>
                </a:solidFill>
              </a:rPr>
              <a:t>Pistol range Special Use procedures will be taught during your range session. </a:t>
            </a:r>
          </a:p>
        </p:txBody>
      </p:sp>
    </p:spTree>
    <p:extLst>
      <p:ext uri="{BB962C8B-B14F-4D97-AF65-F5344CB8AC3E}">
        <p14:creationId xmlns:p14="http://schemas.microsoft.com/office/powerpoint/2010/main" val="148578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argets"/>
          <p:cNvSpPr txBox="1">
            <a:spLocks noGrp="1"/>
          </p:cNvSpPr>
          <p:nvPr>
            <p:ph type="title"/>
          </p:nvPr>
        </p:nvSpPr>
        <p:spPr>
          <a:xfrm>
            <a:off x="2251635" y="439479"/>
            <a:ext cx="8501529" cy="10010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</a:p>
        </p:txBody>
      </p:sp>
      <p:sp>
        <p:nvSpPr>
          <p:cNvPr id="223" name="Use only approved targets and spots. No spots on 7 yards except bullseye.…"/>
          <p:cNvSpPr txBox="1">
            <a:spLocks noGrp="1"/>
          </p:cNvSpPr>
          <p:nvPr>
            <p:ph type="body" idx="1"/>
          </p:nvPr>
        </p:nvSpPr>
        <p:spPr>
          <a:xfrm>
            <a:off x="355600" y="1701209"/>
            <a:ext cx="11874500" cy="76129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84251" indent="-484251" defTabSz="543305">
              <a:spcBef>
                <a:spcPts val="4200"/>
              </a:spcBef>
              <a:defRPr sz="4278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15, 25 and 50 yard targets only.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targets hung on a frame are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allowed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silhouette targets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only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target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downrange 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your firing point, centered in the 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(positions are numbered).</a:t>
            </a:r>
          </a:p>
          <a:p>
            <a:pPr marL="484251" indent="-484251" defTabSz="543305">
              <a:spcBef>
                <a:spcPts val="1800"/>
              </a:spcBef>
              <a:defRPr sz="427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only approved targets and spots.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4951" lvl="1" indent="-484251" defTabSz="543305">
              <a:spcBef>
                <a:spcPts val="1800"/>
              </a:spcBef>
              <a:defRPr sz="4278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spots on 7 yards except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the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bullseye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4951" lvl="1" indent="-484251" defTabSz="543305">
              <a:spcBef>
                <a:spcPts val="1800"/>
              </a:spcBef>
              <a:defRPr sz="4278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 spots should be set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touching main bull.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251" indent="-484251" defTabSz="543305">
              <a:spcBef>
                <a:spcPts val="1800"/>
              </a:spcBef>
              <a:defRPr sz="4278"/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43" y="3121348"/>
            <a:ext cx="3893594" cy="27305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eriodic Ceasefire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5110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Ceasefire termination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Confirm all shooters have returned. Go out and look behind 7 &amp; 15 yards target.…"/>
          <p:cNvSpPr txBox="1">
            <a:spLocks noGrp="1"/>
          </p:cNvSpPr>
          <p:nvPr>
            <p:ph type="body" idx="1"/>
          </p:nvPr>
        </p:nvSpPr>
        <p:spPr>
          <a:xfrm>
            <a:off x="355600" y="1765005"/>
            <a:ext cx="12127948" cy="723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2595" indent="-442595" defTabSz="496570">
              <a:spcBef>
                <a:spcPts val="2400"/>
              </a:spcBef>
              <a:defRPr sz="3910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targets change is completed, </a:t>
            </a:r>
            <a:b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Rangemaster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</a:p>
          <a:p>
            <a:pPr marL="963295" lvl="1" indent="-442595" defTabSz="496570">
              <a:spcBef>
                <a:spcPts val="2400"/>
              </a:spcBef>
              <a:defRPr sz="3910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 all shooters have returned.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 and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behind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&amp; 15 yard target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3295" lvl="1" indent="-442595" defTabSz="496570">
              <a:spcBef>
                <a:spcPts val="2400"/>
              </a:spcBef>
              <a:defRPr sz="3910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off the bell.</a:t>
            </a:r>
          </a:p>
          <a:p>
            <a:pPr marL="442595" indent="-442595" defTabSz="496570">
              <a:spcBef>
                <a:spcPts val="2400"/>
              </a:spcBef>
              <a:defRPr sz="391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Acting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Rangemaster </a:t>
            </a:r>
            <a:r>
              <a:rPr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control the bell and the resumption of firing.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80" y="1609577"/>
            <a:ext cx="3882420" cy="29118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ooter's Responsibilities During Ceasefires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893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ALL RANGES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Notify the Acting Range Master when leaving the range during a ceasefire…"/>
          <p:cNvSpPr txBox="1">
            <a:spLocks noGrp="1"/>
          </p:cNvSpPr>
          <p:nvPr>
            <p:ph type="body" idx="1"/>
          </p:nvPr>
        </p:nvSpPr>
        <p:spPr>
          <a:xfrm>
            <a:off x="355599" y="1548264"/>
            <a:ext cx="7009744" cy="72793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1766" indent="-421766" defTabSz="473201">
              <a:lnSpc>
                <a:spcPct val="100000"/>
              </a:lnSpc>
              <a:spcBef>
                <a:spcPts val="1200"/>
              </a:spcBef>
              <a:defRPr sz="3725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firearms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 ceasefire! </a:t>
            </a:r>
          </a:p>
          <a:p>
            <a:pPr marL="421766" indent="-421766" defTabSz="473201">
              <a:lnSpc>
                <a:spcPct val="100000"/>
              </a:lnSpc>
              <a:spcBef>
                <a:spcPts val="1200"/>
              </a:spcBef>
              <a:defRPr sz="3725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out of the RED zone</a:t>
            </a:r>
          </a:p>
          <a:p>
            <a:pPr marL="421766" indent="-421766" defTabSz="473201">
              <a:lnSpc>
                <a:spcPct val="100000"/>
              </a:lnSpc>
              <a:spcBef>
                <a:spcPts val="1200"/>
              </a:spcBef>
              <a:defRPr sz="3725"/>
            </a:pP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Notify</a:t>
            </a: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Rangemaster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leaving the range during a ceasefire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766" indent="-421766" defTabSz="473201">
              <a:lnSpc>
                <a:spcPct val="100000"/>
              </a:lnSpc>
              <a:spcBef>
                <a:spcPts val="1200"/>
              </a:spcBef>
              <a:defRPr sz="3725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Acting Rangemaster must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the range during a ceasefire.</a:t>
            </a:r>
          </a:p>
        </p:txBody>
      </p:sp>
      <p:sp>
        <p:nvSpPr>
          <p:cNvPr id="216" name="`"/>
          <p:cNvSpPr txBox="1"/>
          <p:nvPr/>
        </p:nvSpPr>
        <p:spPr>
          <a:xfrm>
            <a:off x="6369124" y="4565649"/>
            <a:ext cx="26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`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4521" y="2562173"/>
            <a:ext cx="6702491" cy="50268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1694169"/>
            <a:ext cx="8683626" cy="51700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VIEW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25476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278" name="Who turns on the ceasefire/safety bell when no range master is on duty?…"/>
          <p:cNvSpPr txBox="1">
            <a:spLocks noGrp="1"/>
          </p:cNvSpPr>
          <p:nvPr>
            <p:ph type="body" idx="1"/>
          </p:nvPr>
        </p:nvSpPr>
        <p:spPr>
          <a:xfrm>
            <a:off x="355600" y="1702723"/>
            <a:ext cx="12293600" cy="7520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94665" indent="-494665" defTabSz="554990">
              <a:spcBef>
                <a:spcPts val="2400"/>
              </a:spcBef>
              <a:defRPr sz="4370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earliest shooting time?</a:t>
            </a:r>
          </a:p>
          <a:p>
            <a:pPr marL="494665" indent="-494665" defTabSz="554990">
              <a:spcBef>
                <a:spcPts val="2400"/>
              </a:spcBef>
              <a:defRPr sz="4370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turns on the ceasefire/safety bell during member-only hours?</a:t>
            </a:r>
          </a:p>
          <a:p>
            <a:pPr marL="494665" indent="-494665" defTabSz="554990">
              <a:spcBef>
                <a:spcPts val="2400"/>
              </a:spcBef>
              <a:defRPr sz="4370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acting Rangemaster for a ceasefire, when checking the line, what three things do you check for to make sure each firearm on the line is safe.</a:t>
            </a:r>
          </a:p>
          <a:p>
            <a:pPr marL="494665" indent="-494665" defTabSz="554990">
              <a:spcBef>
                <a:spcPts val="2400"/>
              </a:spcBef>
              <a:defRPr sz="4370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squeeze your trigger, your firearm doesn’t fire but only clicks – what should you do?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VIEW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3462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281" name="Who is permitted in the Red Zone while the safety bell is on?…"/>
          <p:cNvSpPr txBox="1">
            <a:spLocks noGrp="1"/>
          </p:cNvSpPr>
          <p:nvPr>
            <p:ph type="body" idx="1"/>
          </p:nvPr>
        </p:nvSpPr>
        <p:spPr>
          <a:xfrm>
            <a:off x="355600" y="1805940"/>
            <a:ext cx="12293600" cy="7532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802" indent="-447802" defTabSz="502412">
              <a:spcBef>
                <a:spcPts val="2400"/>
              </a:spcBef>
              <a:defRPr sz="3956"/>
            </a:pP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permitted in the Red Zone while the safety bell is on?</a:t>
            </a: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positions can you use to shoot at 300 yards?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 firearm be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handled 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 ceasefire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any reason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turns off the ceasefire / safety bell?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VIEW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3462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281" name="Who is permitted in the Red Zone while the safety bell is on?…"/>
          <p:cNvSpPr txBox="1">
            <a:spLocks noGrp="1"/>
          </p:cNvSpPr>
          <p:nvPr>
            <p:ph type="body" idx="1"/>
          </p:nvPr>
        </p:nvSpPr>
        <p:spPr>
          <a:xfrm>
            <a:off x="355600" y="1805940"/>
            <a:ext cx="12293600" cy="7532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802" indent="-447802" defTabSz="502412">
              <a:spcBef>
                <a:spcPts val="2400"/>
              </a:spcBef>
              <a:defRPr sz="3956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distance are the closest targets on Range 1?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shooter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firearms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uncased at the firing line</a:t>
            </a: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many chamber flags are required?</a:t>
            </a: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tells you that you may have just fired a squib load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47802" indent="-447802" defTabSz="502412">
              <a:spcBef>
                <a:spcPts val="2400"/>
              </a:spcBef>
              <a:defRPr sz="3956"/>
            </a:pP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is the key used for on Range 1</a:t>
            </a:r>
            <a:r>
              <a:rPr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72532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VIEW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143764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284" name="Can a shooter draw and fire his/ her firearm from a holster at the pistol range?…"/>
          <p:cNvSpPr txBox="1">
            <a:spLocks noGrp="1"/>
          </p:cNvSpPr>
          <p:nvPr>
            <p:ph type="body" idx="1"/>
          </p:nvPr>
        </p:nvSpPr>
        <p:spPr>
          <a:xfrm>
            <a:off x="355600" y="1691639"/>
            <a:ext cx="12293600" cy="74882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3837" indent="-473837" defTabSz="531622">
              <a:lnSpc>
                <a:spcPct val="100000"/>
              </a:lnSpc>
              <a:spcBef>
                <a:spcPts val="3000"/>
              </a:spcBef>
              <a:defRPr sz="4186"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safety bell switch located on Range 3?</a:t>
            </a:r>
          </a:p>
          <a:p>
            <a:pPr marL="473837" indent="-473837" defTabSz="531622">
              <a:lnSpc>
                <a:spcPct val="100000"/>
              </a:lnSpc>
              <a:spcBef>
                <a:spcPts val="3000"/>
              </a:spcBef>
              <a:defRPr sz="4186"/>
            </a:pP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may be closed for maintenance or events – what should you check before coming</a:t>
            </a:r>
            <a:r>
              <a:rPr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73837" indent="-473837" defTabSz="531622">
              <a:lnSpc>
                <a:spcPct val="100000"/>
              </a:lnSpc>
              <a:spcBef>
                <a:spcPts val="3000"/>
              </a:spcBef>
              <a:defRPr sz="4186"/>
            </a:pPr>
            <a:r>
              <a:rPr lang="en-US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Pistol Special Use says you can shoot a .22 one handed can you shoot your .45 ACP two handed, during member hours?</a:t>
            </a:r>
            <a:br>
              <a:rPr lang="en-US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during Public hours?</a:t>
            </a:r>
          </a:p>
          <a:p>
            <a:pPr marL="473837" indent="-473837" defTabSz="531622">
              <a:lnSpc>
                <a:spcPct val="100000"/>
              </a:lnSpc>
              <a:spcBef>
                <a:spcPts val="3000"/>
              </a:spcBef>
              <a:defRPr sz="4186"/>
            </a:pP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a special use endorsement in either Pistol, Rifle, or Archery allow use of the others?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342899"/>
            <a:ext cx="11854180" cy="88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40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CE9E-69C7-49B3-81DE-EAE774C7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4732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handgun and Rifle Special Use Process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4D6B-8BB7-49D1-A9F0-6D9CEAB6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727200"/>
            <a:ext cx="12293600" cy="73025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 –</a:t>
            </a: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this Joint Special Use Training / Range meeting.</a:t>
            </a: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Special use class on the range. </a:t>
            </a:r>
            <a:endParaRPr lang="en-US" sz="4400" u="sng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Special Use Request form.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HANDGUN – </a:t>
            </a: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Probation card at Range 3 with the Rangemasters </a:t>
            </a: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this Joint Special Use Training / Range meeting.</a:t>
            </a:r>
          </a:p>
          <a:p>
            <a:pPr marL="1263650" lvl="1" indent="-742950">
              <a:spcBef>
                <a:spcPts val="0"/>
              </a:spcBef>
              <a:buFont typeface="+mj-lt"/>
              <a:buAutoNum type="arabicPeriod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your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 Request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form. Please include 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all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endorsements.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10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F0EF-B765-4249-8898-EE26FBF9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Rifle Special Use Process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97322-6D78-4C38-820C-D65A4F7F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45920"/>
            <a:ext cx="12293600" cy="738378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on the club calendar for Rifle Special Use class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the class, bring your rifle and ten rounds of ammunition.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 covers the operational and design limits of our ranges.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demonstrate safe rifle handling.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learn how to act as an acting rangemaster.</a:t>
            </a:r>
          </a:p>
        </p:txBody>
      </p:sp>
    </p:spTree>
    <p:extLst>
      <p:ext uri="{BB962C8B-B14F-4D97-AF65-F5344CB8AC3E}">
        <p14:creationId xmlns:p14="http://schemas.microsoft.com/office/powerpoint/2010/main" val="5654442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ARTING Probation"/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8372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Handgun Special Use Process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o get your first Special Use permissions you must serve a probation period of at least 90 days, and fill out cards (like these examples) by having the Rangemaster sign-off on your safe use of the ranges.…"/>
          <p:cNvSpPr txBox="1">
            <a:spLocks noGrp="1"/>
          </p:cNvSpPr>
          <p:nvPr>
            <p:ph type="body" sz="half" idx="1"/>
          </p:nvPr>
        </p:nvSpPr>
        <p:spPr>
          <a:xfrm>
            <a:off x="7603958" y="1091205"/>
            <a:ext cx="5045241" cy="45704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0209" indent="-410209" defTabSz="554990">
              <a:spcBef>
                <a:spcPts val="600"/>
              </a:spcBef>
              <a:defRPr sz="3609"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get a Pistol </a:t>
            </a:r>
            <a:r>
              <a:rPr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Probation Card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marL="842009" lvl="1" indent="-410209" defTabSz="554990">
              <a:spcBef>
                <a:spcPts val="600"/>
              </a:spcBef>
              <a:defRPr sz="3609"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Rangemaster on Range 3</a:t>
            </a:r>
          </a:p>
          <a:p>
            <a:pPr marL="842009" lvl="1" indent="-410209" defTabSz="554990">
              <a:spcBef>
                <a:spcPts val="600"/>
              </a:spcBef>
              <a:defRPr sz="3609"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Range office (public)</a:t>
            </a:r>
          </a:p>
        </p:txBody>
      </p:sp>
      <p:sp>
        <p:nvSpPr>
          <p:cNvPr id="8" name="To get your first Special Use permissions you must serve a probation period of at least 90 days, and fill out cards (like these examples) by having the Rangemaster sign-off on your safe use of the ranges.…"/>
          <p:cNvSpPr txBox="1">
            <a:spLocks/>
          </p:cNvSpPr>
          <p:nvPr/>
        </p:nvSpPr>
        <p:spPr>
          <a:xfrm>
            <a:off x="558800" y="1266039"/>
            <a:ext cx="7045157" cy="422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31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863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295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727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21590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410209" indent="-410209" defTabSz="554990" hangingPunct="1">
              <a:spcBef>
                <a:spcPts val="3600"/>
              </a:spcBef>
              <a:defRPr sz="3609"/>
            </a:pPr>
            <a:r>
              <a:rPr lang="en-US" sz="3600" dirty="0">
                <a:solidFill>
                  <a:srgbClr val="000000"/>
                </a:solidFill>
              </a:rPr>
              <a:t>To get your </a:t>
            </a:r>
            <a:r>
              <a:rPr lang="en-US" sz="3600" b="1" i="1" dirty="0">
                <a:solidFill>
                  <a:srgbClr val="FF0000"/>
                </a:solidFill>
              </a:rPr>
              <a:t>first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000000"/>
                </a:solidFill>
              </a:rPr>
              <a:t>Pistol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i="1" dirty="0">
                <a:solidFill>
                  <a:srgbClr val="000000"/>
                </a:solidFill>
              </a:rPr>
              <a:t>Special Use </a:t>
            </a:r>
            <a:r>
              <a:rPr lang="en-US" sz="3600" dirty="0">
                <a:solidFill>
                  <a:srgbClr val="000000"/>
                </a:solidFill>
              </a:rPr>
              <a:t>permissions you must complete and fill out the </a:t>
            </a:r>
            <a:r>
              <a:rPr lang="en-US" sz="3600" b="1" dirty="0">
                <a:solidFill>
                  <a:srgbClr val="0000CC"/>
                </a:solidFill>
              </a:rPr>
              <a:t>Pistol Probation card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0000"/>
                </a:solidFill>
              </a:rPr>
              <a:t>(example below) by having the Rangemaster sign-off on your safe use of the range.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98" y="6205425"/>
            <a:ext cx="10286773" cy="2492007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41955CBB-4017-422E-9134-E986F116A2BB}"/>
              </a:ext>
            </a:extLst>
          </p:cNvPr>
          <p:cNvSpPr/>
          <p:nvPr/>
        </p:nvSpPr>
        <p:spPr>
          <a:xfrm>
            <a:off x="7302500" y="6946900"/>
            <a:ext cx="4013199" cy="1841500"/>
          </a:xfrm>
          <a:prstGeom prst="mathMultiply">
            <a:avLst/>
          </a:prstGeom>
          <a:solidFill>
            <a:schemeClr val="bg1">
              <a:lumMod val="25000"/>
              <a:lumOff val="75000"/>
              <a:alpha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405AA-E457-4686-90AA-A1737CCAB26E}"/>
              </a:ext>
            </a:extLst>
          </p:cNvPr>
          <p:cNvSpPr txBox="1"/>
          <p:nvPr/>
        </p:nvSpPr>
        <p:spPr>
          <a:xfrm>
            <a:off x="8193785" y="7385466"/>
            <a:ext cx="21336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Rangemaster </a:t>
            </a: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descretion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ange # 3 - Pistol Qualification"/>
          <p:cNvSpPr txBox="1">
            <a:spLocks noGrp="1"/>
          </p:cNvSpPr>
          <p:nvPr>
            <p:ph type="title"/>
          </p:nvPr>
        </p:nvSpPr>
        <p:spPr>
          <a:xfrm>
            <a:off x="355600" y="254001"/>
            <a:ext cx="12293600" cy="10857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handgun</a:t>
            </a: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Qualification</a:t>
            </a:r>
          </a:p>
        </p:txBody>
      </p:sp>
      <p:sp>
        <p:nvSpPr>
          <p:cNvPr id="238" name="There are 3 positions you may qualify to shoot from:…"/>
          <p:cNvSpPr txBox="1">
            <a:spLocks noGrp="1"/>
          </p:cNvSpPr>
          <p:nvPr>
            <p:ph type="body" idx="1"/>
          </p:nvPr>
        </p:nvSpPr>
        <p:spPr>
          <a:xfrm>
            <a:off x="355600" y="1339704"/>
            <a:ext cx="12293600" cy="82295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662" indent="-343662" defTabSz="385572">
              <a:spcBef>
                <a:spcPts val="1800"/>
              </a:spcBef>
              <a:defRPr sz="2838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positions 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qualify to shoot from:</a:t>
            </a:r>
          </a:p>
          <a:p>
            <a:pPr marL="1143000" lvl="1" indent="-342900" defTabSz="3855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574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Handed (‘off-hand’)</a:t>
            </a:r>
          </a:p>
          <a:p>
            <a:pPr marL="1143000" lvl="1" indent="-342900" defTabSz="3855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574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Handed</a:t>
            </a:r>
          </a:p>
          <a:p>
            <a:pPr marL="1143000" lvl="1" indent="-342900" defTabSz="3855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574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Rest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342900" defTabSz="385572">
              <a:spcBef>
                <a:spcPts val="1800"/>
              </a:spcBef>
              <a:defRPr sz="2574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662" indent="-343662" defTabSz="385572">
              <a:lnSpc>
                <a:spcPct val="100000"/>
              </a:lnSpc>
              <a:spcBef>
                <a:spcPts val="1200"/>
              </a:spcBef>
              <a:defRPr sz="3036"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Pistol Caliber Qualification -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Qualifying Score for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shots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either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at 25 yds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at 15 yds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3662" indent="-343662" defTabSz="385572">
              <a:lnSpc>
                <a:spcPct val="100000"/>
              </a:lnSpc>
              <a:spcBef>
                <a:spcPts val="1200"/>
              </a:spcBef>
              <a:defRPr sz="303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then fire that caliber, and any smaller, during members-only hours.</a:t>
            </a:r>
          </a:p>
          <a:p>
            <a:pPr marL="343662" indent="-343662" defTabSz="385572">
              <a:lnSpc>
                <a:spcPct val="100000"/>
              </a:lnSpc>
              <a:spcBef>
                <a:spcPts val="1200"/>
              </a:spcBef>
              <a:defRPr sz="3036"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only use the position qualified to fire from, and those less difficult.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53" y="2995946"/>
            <a:ext cx="8183747" cy="21959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uring PROBATION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97322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handgun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ange use during your probation period is confined to the public business hours.…"/>
          <p:cNvSpPr txBox="1">
            <a:spLocks noGrp="1"/>
          </p:cNvSpPr>
          <p:nvPr>
            <p:ph type="body" idx="1"/>
          </p:nvPr>
        </p:nvSpPr>
        <p:spPr>
          <a:xfrm>
            <a:off x="355600" y="1227221"/>
            <a:ext cx="12293600" cy="820740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47802" indent="-447802" defTabSz="502412">
              <a:spcBef>
                <a:spcPts val="1200"/>
              </a:spcBef>
              <a:defRPr sz="3956"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use during your probation period is confined to </a:t>
            </a:r>
            <a:r>
              <a:rPr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public business hours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802" indent="-447802" defTabSz="502412">
              <a:spcBef>
                <a:spcPts val="1200"/>
              </a:spcBef>
              <a:defRPr sz="3956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get the Probation card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Rangemaster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visit. (minimum 2 visits)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802" indent="-447802" defTabSz="502412">
              <a:spcBef>
                <a:spcPts val="1200"/>
              </a:spcBef>
              <a:defRPr sz="3956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training on the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Handgun Range Proficiencies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Rangemasters (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initialed on your Probation card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502" lvl="1" indent="-447802" defTabSz="502412">
              <a:spcBef>
                <a:spcPts val="1200"/>
              </a:spcBef>
              <a:defRPr sz="3956"/>
            </a:pPr>
            <a:r>
              <a:rPr lang="en-US" sz="395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firearm handling at the range</a:t>
            </a:r>
          </a:p>
          <a:p>
            <a:pPr marL="968502" lvl="1" indent="-447802" defTabSz="502412">
              <a:spcBef>
                <a:spcPts val="1200"/>
              </a:spcBef>
              <a:defRPr sz="3956"/>
            </a:pPr>
            <a:r>
              <a:rPr lang="en-US" sz="395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on safe shooting skills</a:t>
            </a:r>
          </a:p>
          <a:p>
            <a:pPr marL="968502" lvl="1" indent="-447802" defTabSz="502412">
              <a:spcBef>
                <a:spcPts val="1200"/>
              </a:spcBef>
              <a:defRPr sz="3956"/>
            </a:pPr>
            <a:r>
              <a:rPr lang="en-US" sz="395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 if the firearm doesn’t fire</a:t>
            </a:r>
          </a:p>
          <a:p>
            <a:pPr marL="968502" lvl="1" indent="-447802" defTabSz="502412">
              <a:spcBef>
                <a:spcPts val="1200"/>
              </a:spcBef>
              <a:defRPr sz="3956"/>
            </a:pPr>
            <a:r>
              <a:rPr lang="en-US" sz="395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conduct a ceasefire</a:t>
            </a:r>
          </a:p>
          <a:p>
            <a:pPr marL="968502" lvl="1" indent="-447802" defTabSz="502412">
              <a:spcBef>
                <a:spcPts val="1200"/>
              </a:spcBef>
              <a:defRPr sz="3956"/>
            </a:pPr>
            <a:r>
              <a:rPr lang="en-US" sz="3956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an emergency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802" indent="-447802" defTabSz="502412">
              <a:spcBef>
                <a:spcPts val="1200"/>
              </a:spcBef>
              <a:defRPr sz="3956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Shoot to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qualify for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caliber </a:t>
            </a:r>
            <a:r>
              <a:rPr lang="en-US" sz="395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2640</Words>
  <Application>Microsoft Office PowerPoint</Application>
  <PresentationFormat>Custom</PresentationFormat>
  <Paragraphs>251</Paragraphs>
  <Slides>49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Gill Sans Light</vt:lpstr>
      <vt:lpstr>Helvetica Neue</vt:lpstr>
      <vt:lpstr>Times New Roman</vt:lpstr>
      <vt:lpstr>Showroom</vt:lpstr>
      <vt:lpstr>WELCOME TO the RIFLE &amp; Handgun JOINT Meeting </vt:lpstr>
      <vt:lpstr>SPECIAL USE Agenda</vt:lpstr>
      <vt:lpstr>Special Use – Overview</vt:lpstr>
      <vt:lpstr>Membership CARD / Badge</vt:lpstr>
      <vt:lpstr>Differences in handgun and Rifle Special Use Process</vt:lpstr>
      <vt:lpstr>Rifle Special Use Process</vt:lpstr>
      <vt:lpstr> Handgun Special Use Process</vt:lpstr>
      <vt:lpstr>handgun Qualification</vt:lpstr>
      <vt:lpstr>handgun PROBATION (1st)</vt:lpstr>
      <vt:lpstr>RENEW SPECIAL USE</vt:lpstr>
      <vt:lpstr>QUESTIONS?</vt:lpstr>
      <vt:lpstr>General Special Use responsibilities – applies to all ranges</vt:lpstr>
      <vt:lpstr>MEMBER HOURS</vt:lpstr>
      <vt:lpstr>Range Maintenance</vt:lpstr>
      <vt:lpstr>Special Events</vt:lpstr>
      <vt:lpstr>WCW CALENDAR</vt:lpstr>
      <vt:lpstr>MEMBER Responsibility</vt:lpstr>
      <vt:lpstr>MEMBER Responsibility</vt:lpstr>
      <vt:lpstr>Family Members</vt:lpstr>
      <vt:lpstr>Incident Report form</vt:lpstr>
      <vt:lpstr>General Special Use responsibilities – applies to all ranges</vt:lpstr>
      <vt:lpstr>Sign In Sheets – Postings</vt:lpstr>
      <vt:lpstr>Range Rules and Guidance</vt:lpstr>
      <vt:lpstr>Firearms Safety</vt:lpstr>
      <vt:lpstr>SAFE SHOOTING </vt:lpstr>
      <vt:lpstr>Holster Policy</vt:lpstr>
      <vt:lpstr>Prohibited ON OUR RANGES </vt:lpstr>
      <vt:lpstr>Black Powder</vt:lpstr>
      <vt:lpstr>HANDLING Firearm MALFUNCTIONS</vt:lpstr>
      <vt:lpstr>HANDLING Firearm MALFUNCTIONS</vt:lpstr>
      <vt:lpstr>PowerPoint Presentation</vt:lpstr>
      <vt:lpstr>Emergencies</vt:lpstr>
      <vt:lpstr>FIRST AID</vt:lpstr>
      <vt:lpstr>First Aid - AED’s</vt:lpstr>
      <vt:lpstr>Keep your range clean</vt:lpstr>
      <vt:lpstr>Rifle Range Special Use</vt:lpstr>
      <vt:lpstr>Ceasefires </vt:lpstr>
      <vt:lpstr>Ceasefires </vt:lpstr>
      <vt:lpstr>Details</vt:lpstr>
      <vt:lpstr>Range 3 Special use </vt:lpstr>
      <vt:lpstr>Targets</vt:lpstr>
      <vt:lpstr>Ceasefire termination</vt:lpstr>
      <vt:lpstr>ReVIEW FOR ALL RANGES</vt:lpstr>
      <vt:lpstr>PowerPoint Presentation</vt:lpstr>
      <vt:lpstr>REVIEW</vt:lpstr>
      <vt:lpstr>REVIEW</vt:lpstr>
      <vt:lpstr>REVIEW</vt:lpstr>
      <vt:lpstr>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HanDGUN ComMITEE</dc:title>
  <dc:creator>Jo Schneider</dc:creator>
  <cp:lastModifiedBy>Martin Morehouse</cp:lastModifiedBy>
  <cp:revision>205</cp:revision>
  <cp:lastPrinted>2018-08-12T03:29:38Z</cp:lastPrinted>
  <dcterms:modified xsi:type="dcterms:W3CDTF">2021-01-12T02:49:15Z</dcterms:modified>
</cp:coreProperties>
</file>