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5"/>
  </p:notesMasterIdLst>
  <p:sldIdLst>
    <p:sldId id="282" r:id="rId2"/>
    <p:sldId id="308" r:id="rId3"/>
    <p:sldId id="309" r:id="rId4"/>
    <p:sldId id="348" r:id="rId5"/>
    <p:sldId id="349" r:id="rId6"/>
    <p:sldId id="352" r:id="rId7"/>
    <p:sldId id="350" r:id="rId8"/>
    <p:sldId id="351" r:id="rId9"/>
    <p:sldId id="356" r:id="rId10"/>
    <p:sldId id="307" r:id="rId11"/>
    <p:sldId id="353" r:id="rId12"/>
    <p:sldId id="313" r:id="rId13"/>
    <p:sldId id="357" r:id="rId14"/>
    <p:sldId id="314" r:id="rId15"/>
    <p:sldId id="310" r:id="rId16"/>
    <p:sldId id="355" r:id="rId17"/>
    <p:sldId id="319" r:id="rId18"/>
    <p:sldId id="296" r:id="rId19"/>
    <p:sldId id="331" r:id="rId20"/>
    <p:sldId id="334" r:id="rId21"/>
    <p:sldId id="320" r:id="rId22"/>
    <p:sldId id="360" r:id="rId23"/>
    <p:sldId id="335" r:id="rId24"/>
    <p:sldId id="341" r:id="rId25"/>
    <p:sldId id="326" r:id="rId26"/>
    <p:sldId id="321" r:id="rId27"/>
    <p:sldId id="342" r:id="rId28"/>
    <p:sldId id="339" r:id="rId29"/>
    <p:sldId id="338" r:id="rId30"/>
    <p:sldId id="322" r:id="rId31"/>
    <p:sldId id="324" r:id="rId32"/>
    <p:sldId id="325" r:id="rId33"/>
    <p:sldId id="358" r:id="rId34"/>
    <p:sldId id="346" r:id="rId35"/>
    <p:sldId id="361" r:id="rId36"/>
    <p:sldId id="347" r:id="rId37"/>
    <p:sldId id="329" r:id="rId38"/>
    <p:sldId id="340" r:id="rId39"/>
    <p:sldId id="362" r:id="rId40"/>
    <p:sldId id="343" r:id="rId41"/>
    <p:sldId id="344" r:id="rId42"/>
    <p:sldId id="345" r:id="rId43"/>
    <p:sldId id="306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9900"/>
    <a:srgbClr val="FFFF66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7" autoAdjust="0"/>
    <p:restoredTop sz="94671" autoAdjust="0"/>
  </p:normalViewPr>
  <p:slideViewPr>
    <p:cSldViewPr>
      <p:cViewPr varScale="1">
        <p:scale>
          <a:sx n="80" d="100"/>
          <a:sy n="80" d="100"/>
        </p:scale>
        <p:origin x="116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9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2278845-C03E-4122-B50F-2A3AA0EC6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46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32EF4F-3545-4C4D-9138-065002B05178}" type="slidenum">
              <a:rPr lang="en-US" altLang="en-US" sz="1200" smtClean="0">
                <a:latin typeface="Arial" charset="0"/>
              </a:rPr>
              <a:pPr eaLnBrk="1" hangingPunct="1"/>
              <a:t>1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FA47589-38F9-4277-8954-B386F18E17A3}" type="slidenum">
              <a:rPr lang="en-US" altLang="en-US" sz="1200" smtClean="0">
                <a:latin typeface="Arial" charset="0"/>
              </a:rPr>
              <a:pPr eaLnBrk="1" hangingPunct="1"/>
              <a:t>14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4E59BA-00E7-481B-9356-05BF046F35C9}" type="slidenum">
              <a:rPr lang="en-US" altLang="en-US" sz="1200" smtClean="0">
                <a:latin typeface="Arial" charset="0"/>
              </a:rPr>
              <a:pPr eaLnBrk="1" hangingPunct="1"/>
              <a:t>15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F71841-71E1-45A2-B0BB-23719591648C}" type="slidenum">
              <a:rPr lang="en-US" altLang="en-US" sz="1200" smtClean="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14BBABF-22CE-4F3C-9B47-D7F535DD76A6}" type="slidenum">
              <a:rPr lang="en-US" altLang="en-US" sz="1200" smtClean="0">
                <a:latin typeface="Arial" charset="0"/>
              </a:rPr>
              <a:pPr eaLnBrk="1" hangingPunct="1"/>
              <a:t>17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B9FEED-A5F0-4942-AABC-8BDA115E199A}" type="slidenum">
              <a:rPr lang="en-US" altLang="en-US" sz="1200" smtClean="0">
                <a:latin typeface="Arial" charset="0"/>
              </a:rPr>
              <a:pPr eaLnBrk="1" hangingPunct="1"/>
              <a:t>18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24DEAB-7D3F-4A31-90B9-F56077E1830F}" type="slidenum">
              <a:rPr lang="en-US" altLang="en-US" sz="1200" smtClean="0">
                <a:latin typeface="Arial" charset="0"/>
              </a:rPr>
              <a:pPr eaLnBrk="1" hangingPunct="1"/>
              <a:t>19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F82634C-AD48-469F-BF57-704F6D088B8E}" type="slidenum">
              <a:rPr lang="en-US" altLang="en-US" sz="1200" smtClean="0">
                <a:latin typeface="Arial" charset="0"/>
              </a:rPr>
              <a:pPr eaLnBrk="1" hangingPunct="1"/>
              <a:t>21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ln/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8213"/>
          </a:xfrm>
          <a:noFill/>
        </p:spPr>
        <p:txBody>
          <a:bodyPr wrap="none" lIns="0" tIns="0" rIns="0" bIns="0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7C9B226-9A43-4349-B838-57AE7C500104}" type="slidenum">
              <a:rPr lang="en-US" altLang="en-US" sz="1200" smtClean="0">
                <a:latin typeface="Arial" charset="0"/>
              </a:rPr>
              <a:pPr eaLnBrk="1" hangingPunct="1"/>
              <a:t>25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08F348-2A3C-426F-A6C4-5DD7564543F7}" type="slidenum">
              <a:rPr lang="en-US" altLang="en-US" sz="1200" smtClean="0">
                <a:latin typeface="Arial" charset="0"/>
              </a:rPr>
              <a:pPr eaLnBrk="1" hangingPunct="1"/>
              <a:t>26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1DAD73-80A7-4E93-960E-E5E4CEAB2FEB}" type="slidenum">
              <a:rPr lang="en-US" altLang="en-US" sz="1200" smtClean="0">
                <a:latin typeface="Arial" charset="0"/>
              </a:rPr>
              <a:pPr eaLnBrk="1" hangingPunct="1"/>
              <a:t>2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78C64-0D40-41AC-9CCF-0F7AA310EC9C}" type="slidenum">
              <a:rPr lang="en-US" altLang="en-US" sz="1200">
                <a:latin typeface="Arial" charset="0"/>
              </a:rPr>
              <a:pPr algn="r" eaLnBrk="1" hangingPunct="1"/>
              <a:t>28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9E5F76B7-5749-4F23-B59E-E792DE620946}" type="slidenum">
              <a:rPr lang="en-US" altLang="en-US" sz="1200">
                <a:latin typeface="Arial" charset="0"/>
              </a:rPr>
              <a:pPr algn="r" eaLnBrk="1" hangingPunct="1"/>
              <a:t>29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9AA313C-9859-48A1-9CAE-19167AD5D506}" type="slidenum">
              <a:rPr lang="en-US" altLang="en-US" sz="1200" smtClean="0">
                <a:latin typeface="Arial" charset="0"/>
              </a:rPr>
              <a:pPr eaLnBrk="1" hangingPunct="1"/>
              <a:t>30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90827D-E703-4C90-ACE6-F47F95F283EE}" type="slidenum">
              <a:rPr lang="en-US" altLang="en-US" sz="1200" smtClean="0">
                <a:latin typeface="Arial" charset="0"/>
              </a:rPr>
              <a:pPr eaLnBrk="1" hangingPunct="1"/>
              <a:t>31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F4EC37C-2AEE-4204-B7B5-FAE7365B878A}" type="slidenum">
              <a:rPr lang="en-US" altLang="en-US" sz="1200" smtClean="0">
                <a:latin typeface="Arial" charset="0"/>
              </a:rPr>
              <a:pPr eaLnBrk="1" hangingPunct="1"/>
              <a:t>32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F29AB9-06F0-4A8D-A6ED-B9CBB42E270F}" type="slidenum">
              <a:rPr lang="en-US" altLang="en-US" sz="1200" smtClean="0">
                <a:latin typeface="Arial" charset="0"/>
              </a:rPr>
              <a:pPr eaLnBrk="1" hangingPunct="1"/>
              <a:t>37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B10D8E5-689A-46C5-9B9D-5B107B55209A}" type="slidenum">
              <a:rPr lang="en-US" altLang="en-US" sz="1200">
                <a:latin typeface="Arial" charset="0"/>
              </a:rPr>
              <a:pPr algn="r" eaLnBrk="1" hangingPunct="1"/>
              <a:t>38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B10D8E5-689A-46C5-9B9D-5B107B55209A}" type="slidenum">
              <a:rPr lang="en-US" altLang="en-US" sz="1200">
                <a:latin typeface="Arial" charset="0"/>
              </a:rPr>
              <a:pPr algn="r" eaLnBrk="1" hangingPunct="1"/>
              <a:t>39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525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C6C2C5-658A-4222-97C7-15D38C4C39FD}" type="slidenum">
              <a:rPr lang="en-US" altLang="en-US" sz="1200" smtClean="0">
                <a:latin typeface="Arial" charset="0"/>
              </a:rPr>
              <a:pPr eaLnBrk="1" hangingPunct="1"/>
              <a:t>43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6C63F6-6D2C-476F-9B88-959F2611B521}" type="slidenum">
              <a:rPr lang="en-US" altLang="en-US" sz="1200" smtClean="0">
                <a:latin typeface="Arial" charset="0"/>
              </a:rPr>
              <a:pPr eaLnBrk="1" hangingPunct="1"/>
              <a:t>3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FITA, or Fédération Internationale de Tir à l’Arc – </a:t>
            </a:r>
            <a:r>
              <a:rPr lang="fr-FR" dirty="0" err="1"/>
              <a:t>also</a:t>
            </a:r>
            <a:r>
              <a:rPr lang="fr-FR" dirty="0"/>
              <a:t> WA, or World </a:t>
            </a:r>
            <a:r>
              <a:rPr lang="fr-FR" dirty="0" err="1"/>
              <a:t>Archery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278845-C03E-4122-B50F-2A3AA0EC604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2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introduce your self to the other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78845-C03E-4122-B50F-2A3AA0EC604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3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921728-8D4B-4087-937D-8C6AB1D8F088}" type="slidenum">
              <a:rPr lang="en-US" altLang="en-US" sz="1200" smtClean="0">
                <a:latin typeface="Arial" charset="0"/>
              </a:rPr>
              <a:pPr eaLnBrk="1" hangingPunct="1"/>
              <a:t>10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921728-8D4B-4087-937D-8C6AB1D8F088}" type="slidenum">
              <a:rPr lang="en-US" altLang="en-US" sz="1200" smtClean="0">
                <a:latin typeface="Arial" charset="0"/>
              </a:rPr>
              <a:pPr eaLnBrk="1" hangingPunct="1"/>
              <a:t>11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E7E19C-C350-4699-9937-9B0E2BB35601}" type="slidenum">
              <a:rPr lang="en-US" altLang="en-US" sz="1200" smtClean="0">
                <a:latin typeface="Arial" charset="0"/>
              </a:rPr>
              <a:pPr eaLnBrk="1" hangingPunct="1"/>
              <a:t>12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E7E19C-C350-4699-9937-9B0E2BB35601}" type="slidenum">
              <a:rPr lang="en-US" altLang="en-US" sz="1200" smtClean="0">
                <a:latin typeface="Arial" charset="0"/>
              </a:rPr>
              <a:pPr eaLnBrk="1" hangingPunct="1"/>
              <a:t>13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85E5-DDF8-4E4B-80C5-795B58069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2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B8C71-F53F-45E0-B859-CB27293FF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4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185F9-EE0B-4F7B-98FC-2E7B1BC64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5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DDF9E-8BF1-48D2-A172-39698D946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87516-0A84-4E3E-9C98-454CD27D9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93D04-52F7-4DD2-A2AA-E401A4FB5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5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41C07-17CF-4E10-8C39-9F06F7B61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41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8F1BA-6018-4091-BD95-003155B69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17254-1809-4FEE-8E3E-00311CC61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7E227-7146-43F4-9F2F-2DDD0F377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6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4B9AB-0340-4DC9-9B82-91BB29D7C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36912-2169-469A-9636-632987DED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0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F8F3C-1362-4CBD-B87A-0BFF5B82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2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3D99998-EE2C-4452-8FA3-114FA2881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6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076" descr="wcwlogo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2438400" cy="240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3074"/>
          <p:cNvSpPr>
            <a:spLocks noChangeArrowheads="1"/>
          </p:cNvSpPr>
          <p:nvPr/>
        </p:nvSpPr>
        <p:spPr bwMode="auto">
          <a:xfrm>
            <a:off x="838200" y="7620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en-US" sz="4800" b="1" dirty="0">
                <a:solidFill>
                  <a:schemeClr val="tx2"/>
                </a:solidFill>
                <a:latin typeface="Arial Narrow" pitchFamily="34" charset="0"/>
              </a:rPr>
              <a:t>Welcome to your </a:t>
            </a:r>
          </a:p>
        </p:txBody>
      </p:sp>
      <p:sp>
        <p:nvSpPr>
          <p:cNvPr id="3076" name="Rectangle 3077"/>
          <p:cNvSpPr>
            <a:spLocks noChangeArrowheads="1"/>
          </p:cNvSpPr>
          <p:nvPr/>
        </p:nvSpPr>
        <p:spPr bwMode="auto">
          <a:xfrm>
            <a:off x="838200" y="4419600"/>
            <a:ext cx="7467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chemeClr val="tx2"/>
                </a:solidFill>
                <a:latin typeface="Arial Narrow" pitchFamily="34" charset="0"/>
              </a:rPr>
              <a:t>Wildlife Committee of Washington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chemeClr val="tx2"/>
                </a:solidFill>
                <a:latin typeface="Arial Narrow" pitchFamily="34" charset="0"/>
              </a:rPr>
              <a:t>(WCW)</a:t>
            </a:r>
          </a:p>
          <a:p>
            <a:pPr algn="ctr" eaLnBrk="1" hangingPunct="1">
              <a:lnSpc>
                <a:spcPct val="70000"/>
              </a:lnSpc>
            </a:pPr>
            <a:endParaRPr lang="en-US" altLang="en-US" sz="4000" b="1" dirty="0">
              <a:solidFill>
                <a:schemeClr val="tx2"/>
              </a:solidFill>
              <a:latin typeface="Arial Narrow" pitchFamily="34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en-US" sz="4000" b="1" dirty="0">
                <a:solidFill>
                  <a:schemeClr val="tx2"/>
                </a:solidFill>
                <a:latin typeface="Arial Narrow" pitchFamily="34" charset="0"/>
              </a:rPr>
              <a:t>Kenmore Range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8019"/>
            <a:ext cx="4382008" cy="3286506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239000" cy="1295400"/>
          </a:xfrm>
        </p:spPr>
        <p:txBody>
          <a:bodyPr/>
          <a:lstStyle/>
          <a:p>
            <a:pPr eaLnBrk="1" hangingPunct="1"/>
            <a:r>
              <a:rPr lang="en-US" altLang="en-US" dirty="0"/>
              <a:t>In addition to the ranges we have 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649" y="2290608"/>
            <a:ext cx="6096000" cy="4114800"/>
          </a:xfrm>
        </p:spPr>
        <p:txBody>
          <a:bodyPr/>
          <a:lstStyle/>
          <a:p>
            <a:pPr eaLnBrk="1" hangingPunct="1"/>
            <a:r>
              <a:rPr lang="en-US" altLang="en-US" dirty="0"/>
              <a:t>Location for:</a:t>
            </a:r>
          </a:p>
          <a:p>
            <a:pPr lvl="1" eaLnBrk="1" hangingPunct="1"/>
            <a:r>
              <a:rPr lang="en-US" altLang="en-US" dirty="0"/>
              <a:t>Archery Committee meetings</a:t>
            </a:r>
          </a:p>
          <a:p>
            <a:pPr lvl="1" eaLnBrk="1" hangingPunct="1"/>
            <a:r>
              <a:rPr lang="en-US" altLang="en-US" dirty="0"/>
              <a:t>Handgun Committee meetings</a:t>
            </a:r>
          </a:p>
          <a:p>
            <a:pPr lvl="1" eaLnBrk="1" hangingPunct="1"/>
            <a:r>
              <a:rPr lang="en-US" altLang="en-US" dirty="0"/>
              <a:t>Rifle Committee meetings</a:t>
            </a:r>
          </a:p>
          <a:p>
            <a:pPr lvl="1" eaLnBrk="1" hangingPunct="1"/>
            <a:r>
              <a:rPr lang="en-US" altLang="en-US" dirty="0"/>
              <a:t>New Member Orientations</a:t>
            </a:r>
          </a:p>
          <a:p>
            <a:pPr lvl="1" eaLnBrk="1" hangingPunct="1"/>
            <a:r>
              <a:rPr lang="en-US" altLang="en-US" dirty="0"/>
              <a:t>Training Classes (too many to list all of them)</a:t>
            </a:r>
          </a:p>
          <a:p>
            <a:pPr lvl="1" eaLnBrk="1" hangingPunct="1"/>
            <a:r>
              <a:rPr lang="en-US" altLang="en-US" dirty="0"/>
              <a:t>Board of Directors meetings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57303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Chale</a:t>
            </a:r>
            <a:r>
              <a:rPr lang="en-US" sz="3200" dirty="0"/>
              <a:t>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239000" cy="1295400"/>
          </a:xfrm>
        </p:spPr>
        <p:txBody>
          <a:bodyPr/>
          <a:lstStyle/>
          <a:p>
            <a:pPr eaLnBrk="1" hangingPunct="1"/>
            <a:r>
              <a:rPr lang="en-US" altLang="en-US" dirty="0"/>
              <a:t>In addition to the ranges we have 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6096000" cy="205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Location for:</a:t>
            </a:r>
          </a:p>
          <a:p>
            <a:pPr marL="457200" lvl="1" indent="0" eaLnBrk="1" hangingPunct="1">
              <a:buNone/>
            </a:pPr>
            <a:r>
              <a:rPr lang="en-US" altLang="en-US" dirty="0"/>
              <a:t>Training Classes (too many to list all of them)</a:t>
            </a:r>
          </a:p>
          <a:p>
            <a:pPr marL="457200" lvl="1" indent="0" eaLnBrk="1" hangingPunct="1">
              <a:buNone/>
            </a:pPr>
            <a:r>
              <a:rPr lang="en-US" altLang="en-US" dirty="0"/>
              <a:t>Over flow if the chalet is in use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57303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Pistol Range Classroom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4267200"/>
            <a:ext cx="662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Picnic area</a:t>
            </a:r>
            <a:r>
              <a:rPr lang="en-US" sz="3200" dirty="0"/>
              <a:t>:</a:t>
            </a:r>
          </a:p>
          <a:p>
            <a:r>
              <a:rPr lang="en-US" sz="3200" dirty="0"/>
              <a:t>       BBQ and picnics</a:t>
            </a:r>
          </a:p>
          <a:p>
            <a:r>
              <a:rPr lang="en-US" sz="3200" dirty="0"/>
              <a:t>       Also used by Hunter Education </a:t>
            </a:r>
          </a:p>
        </p:txBody>
      </p:sp>
    </p:spTree>
    <p:extLst>
      <p:ext uri="{BB962C8B-B14F-4D97-AF65-F5344CB8AC3E}">
        <p14:creationId xmlns:p14="http://schemas.microsoft.com/office/powerpoint/2010/main" val="102433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In addition to the ranges we have: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87" y="1529588"/>
            <a:ext cx="6096000" cy="360153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Quarterly Member Meetings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Hunter Education Classes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Other classes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Swap Meets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Indoor Range: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Archery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Small bore Pistol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Small bore Rifle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Air Gun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838200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Club 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9660" y="6166579"/>
            <a:ext cx="7024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**** See Club Calendar for event times and dates ****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6644" y="555813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the location of the armory and shooting sports lockers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C5D7E-D99C-4B82-9295-F3D5E09EC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944" t="28212" r="8944" b="7963"/>
          <a:stretch/>
        </p:blipFill>
        <p:spPr>
          <a:xfrm>
            <a:off x="3276600" y="2514600"/>
            <a:ext cx="4972257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8900"/>
            <a:ext cx="8305800" cy="7493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In addition to the ranges we have: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Youth archery ( FITA 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8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Youth rifle (small bore)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8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Youth shotgun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838200"/>
            <a:ext cx="326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Youth programs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6096000"/>
            <a:ext cx="6282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**** See Club Calendar for times and dates ****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38200"/>
            <a:ext cx="2743200" cy="3657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747215"/>
            <a:ext cx="2890157" cy="4495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90800"/>
            <a:ext cx="2628900" cy="350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44" y="2995115"/>
            <a:ext cx="1905000" cy="254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42950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7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9248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Club and its Business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534400" cy="4419600"/>
          </a:xfrm>
        </p:spPr>
        <p:txBody>
          <a:bodyPr/>
          <a:lstStyle/>
          <a:p>
            <a:pPr eaLnBrk="1" hangingPunct="1"/>
            <a:r>
              <a:rPr lang="en-US" altLang="en-US" dirty="0"/>
              <a:t>WCW operates our shooting ranges as Kenmore Range – we are open to the public and keeps the club financially viable</a:t>
            </a:r>
          </a:p>
          <a:p>
            <a:pPr eaLnBrk="1" hangingPunct="1"/>
            <a:r>
              <a:rPr lang="en-US" altLang="en-US" dirty="0"/>
              <a:t>The club employees staff the retail end of the club</a:t>
            </a:r>
          </a:p>
          <a:p>
            <a:pPr eaLnBrk="1" hangingPunct="1"/>
            <a:r>
              <a:rPr lang="en-US" altLang="en-US" dirty="0"/>
              <a:t>The retail end of the club is managed by the board of directors</a:t>
            </a:r>
          </a:p>
          <a:p>
            <a:pPr eaLnBrk="1" hangingPunct="1"/>
            <a:r>
              <a:rPr lang="en-US" altLang="en-US" dirty="0"/>
              <a:t>Members receive member pricing at our retail offices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Club maintained website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9600" cy="49530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Our Website is a treasure trove of information: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altLang="en-US" sz="2800" dirty="0" err="1">
                <a:solidFill>
                  <a:srgbClr val="FFFF66"/>
                </a:solidFill>
              </a:rPr>
              <a:t>wcwi.org</a:t>
            </a:r>
            <a:endParaRPr lang="en-US" altLang="en-US" sz="2800" dirty="0">
              <a:solidFill>
                <a:srgbClr val="FFFF66"/>
              </a:solidFill>
            </a:endParaRPr>
          </a:p>
          <a:p>
            <a:pPr lvl="2" eaLnBrk="1" hangingPunct="1">
              <a:buFont typeface="Wingdings" pitchFamily="2" charset="2"/>
              <a:buNone/>
            </a:pPr>
            <a:r>
              <a:rPr lang="en-US" altLang="en-US" sz="2800" dirty="0">
                <a:solidFill>
                  <a:srgbClr val="FFFF66"/>
                </a:solidFill>
              </a:rPr>
              <a:t>kenmorerange.com</a:t>
            </a:r>
          </a:p>
          <a:p>
            <a:pPr eaLnBrk="1" hangingPunct="1"/>
            <a:r>
              <a:rPr lang="en-US" altLang="en-US" sz="2400" dirty="0"/>
              <a:t>Official club calendar and monthly newsletter</a:t>
            </a:r>
          </a:p>
          <a:p>
            <a:pPr eaLnBrk="1" hangingPunct="1"/>
            <a:r>
              <a:rPr lang="en-US" altLang="en-US" sz="2400" dirty="0"/>
              <a:t>Club information – Committee and Board news, events, rules, bylaws, etc.</a:t>
            </a:r>
          </a:p>
          <a:p>
            <a:pPr eaLnBrk="1" hangingPunct="1"/>
            <a:r>
              <a:rPr lang="en-US" altLang="en-US" sz="2400" dirty="0"/>
              <a:t>E-mail links, e-mail alert list and electronic newsletter sign-ups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General Club Rules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6629400" cy="467169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Membership cards must always be worn in full view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Eye and ear protection must be worn on every range where firearms are in use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Any observed safety hazards or rule violations requires member action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No Intoxicants (alcohol, Herbal or prescription )  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No arguing with other members or the public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Club is not responsible for lost or stolen items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Guest policy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You can bring a guest one time during public hours only and you must sign them in at the range office</a:t>
            </a: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2849" y="1582948"/>
            <a:ext cx="2700583" cy="41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86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Club Archery Policy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229600" cy="3505200"/>
          </a:xfrm>
        </p:spPr>
        <p:txBody>
          <a:bodyPr/>
          <a:lstStyle/>
          <a:p>
            <a:pPr eaLnBrk="1" hangingPunct="1"/>
            <a:r>
              <a:rPr lang="en-US" altLang="en-US" dirty="0"/>
              <a:t>Some Archery Ranges have  equipment restrictions</a:t>
            </a:r>
          </a:p>
          <a:p>
            <a:pPr eaLnBrk="1" hangingPunct="1"/>
            <a:r>
              <a:rPr lang="en-US" altLang="en-US" dirty="0"/>
              <a:t>Attend an Archery committee meeting for an in depth safety and restrictions list  </a:t>
            </a:r>
          </a:p>
          <a:p>
            <a:pPr eaLnBrk="1" hangingPunct="1"/>
            <a:r>
              <a:rPr lang="en-US" altLang="en-US" dirty="0"/>
              <a:t>You are the clubs eyes and ears on the archery ranges please take the time to know our policies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-76200" y="3048000"/>
            <a:ext cx="92964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88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88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SAFETY </a:t>
            </a:r>
            <a:r>
              <a:rPr lang="en-US" sz="8800" b="1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SAFETY</a:t>
            </a:r>
            <a:endParaRPr lang="en-US" sz="88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8800" b="1" cap="none" spc="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484"/>
              </p:ext>
            </p:extLst>
          </p:nvPr>
        </p:nvGraphicFramePr>
        <p:xfrm>
          <a:off x="6400800" y="4058016"/>
          <a:ext cx="2590800" cy="1989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9231746" imgH="6044444" progId="PI3.Image">
                  <p:embed/>
                </p:oleObj>
              </mc:Choice>
              <mc:Fallback>
                <p:oleObj name="PhotoImpact" r:id="rId3" imgW="9231746" imgH="6044444" progId="PI3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058016"/>
                        <a:ext cx="2590800" cy="1989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066800" y="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en-US" sz="4800" b="1" dirty="0">
                <a:solidFill>
                  <a:schemeClr val="tx2"/>
                </a:solidFill>
                <a:latin typeface="Arial Narrow" pitchFamily="34" charset="0"/>
              </a:rPr>
              <a:t>Shotgun Safety Rules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04800" y="838200"/>
            <a:ext cx="8229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Actions open and guns unloaded when not on the firing line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Shouldering of guns off the firing line is not permitted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Orange Cone on the trap house means that firing line is CLOSED, No shells can be loaded at a firing line with an Orange cone.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No steel shot can be used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No loads over 2 ¾ inch shell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Shot size 7 1/2 and smaller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lang="en-US" altLang="en-US" sz="2800" dirty="0">
                <a:latin typeface="Arial" charset="0"/>
              </a:rPr>
              <a:t>Shotgun Safety Rules are found on page 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 altLang="en-US"/>
              <a:t>Range Policy - Safety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287" y="990600"/>
            <a:ext cx="8915400" cy="50292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You must take your rifle or pistol cases to the bench or bay you will be firing from </a:t>
            </a:r>
            <a:r>
              <a:rPr lang="en-US" altLang="en-US" sz="2400" u="sng" dirty="0"/>
              <a:t>before</a:t>
            </a:r>
            <a:r>
              <a:rPr lang="en-US" altLang="en-US" sz="2400" dirty="0"/>
              <a:t> uncasing the firearm.</a:t>
            </a:r>
          </a:p>
          <a:p>
            <a:pPr eaLnBrk="1" hangingPunct="1"/>
            <a:r>
              <a:rPr lang="en-US" altLang="en-US" sz="2400" dirty="0"/>
              <a:t>Uncased firearms must have the action opened, magazine out, and a chamber safety flag inserted </a:t>
            </a:r>
            <a:r>
              <a:rPr lang="en-US" altLang="en-US" sz="2400" u="sng" dirty="0"/>
              <a:t>before</a:t>
            </a:r>
            <a:r>
              <a:rPr lang="en-US" altLang="en-US" sz="2400" dirty="0"/>
              <a:t> being brought on to a range. </a:t>
            </a:r>
          </a:p>
          <a:p>
            <a:pPr eaLnBrk="1" hangingPunct="1"/>
            <a:r>
              <a:rPr lang="en-US" altLang="en-US" sz="2400" dirty="0"/>
              <a:t>Never ‘sweep’ an adjacent shooter or yourself with the muzzle of your firearm.</a:t>
            </a:r>
          </a:p>
          <a:p>
            <a:pPr eaLnBrk="1" hangingPunct="1"/>
            <a:r>
              <a:rPr lang="en-US" altLang="en-US" sz="2400" dirty="0"/>
              <a:t>Center fire rifles may load up to ten rounds at a time.      </a:t>
            </a:r>
          </a:p>
          <a:p>
            <a:pPr eaLnBrk="1" hangingPunct="1"/>
            <a:r>
              <a:rPr lang="en-US" altLang="en-US" sz="2400" dirty="0"/>
              <a:t>Rimfire rifles may up to ten rounds at a time</a:t>
            </a:r>
          </a:p>
          <a:p>
            <a:pPr eaLnBrk="1" hangingPunct="1"/>
            <a:r>
              <a:rPr lang="en-US" altLang="en-US" sz="2400" dirty="0"/>
              <a:t>No one is allowed into the red zone during a cease fire. </a:t>
            </a:r>
          </a:p>
          <a:p>
            <a:pPr eaLnBrk="1" hangingPunct="1"/>
            <a:r>
              <a:rPr lang="en-US" altLang="en-US" sz="2400" dirty="0"/>
              <a:t>No more than one shot every two seconds. </a:t>
            </a:r>
          </a:p>
          <a:p>
            <a:pPr eaLnBrk="1" hangingPunct="1"/>
            <a:endParaRPr lang="en-US" altLang="en-US" sz="2400" dirty="0"/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824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Kenmore Range WCW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Wildlife Committee of Washington (WCW) is a not for profit Sportsman's Club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Incorporated in 1945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We are an 80 acre Wildlife Preserve with: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3469042"/>
            <a:ext cx="4572000" cy="27638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3 Archery ranges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2 Rifle ranges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Pistol range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Shotgun range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65000"/>
              <a:buFont typeface="Wingdings" pitchFamily="2" charset="2"/>
              <a:buChar char="u"/>
            </a:pPr>
            <a:r>
              <a:rPr lang="en-US" altLang="en-US" sz="2800" kern="0" dirty="0">
                <a:solidFill>
                  <a:srgbClr val="FFFFFF"/>
                </a:solidFill>
                <a:latin typeface="Arial"/>
              </a:rPr>
              <a:t>Indoor multipurpose range </a:t>
            </a:r>
            <a:endParaRPr lang="en-US" altLang="en-US" sz="2000" kern="0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228600"/>
            <a:ext cx="6096000" cy="1143000"/>
          </a:xfrm>
        </p:spPr>
        <p:txBody>
          <a:bodyPr lIns="91430" tIns="45715" rIns="91430" bIns="45715" anchorCtr="1"/>
          <a:lstStyle/>
          <a:p>
            <a:pPr algn="ctr" eaLnBrk="1" hangingPunct="1"/>
            <a:r>
              <a:rPr lang="en-US" altLang="en-US" sz="5400" dirty="0"/>
              <a:t>Range Safety</a:t>
            </a:r>
            <a:endParaRPr lang="en-US" altLang="en-US" sz="3200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84598"/>
            <a:ext cx="8709025" cy="5184775"/>
          </a:xfrm>
        </p:spPr>
        <p:txBody>
          <a:bodyPr lIns="91430" tIns="45715" rIns="91430" bIns="45715"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If its not sold at the range office you need to ask!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Tracers – any and all types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Armor Piercing Ammunition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Steel [or Tungsten] cored bullets and steel jacketed ammunition check with a magnet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6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200" u="sng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All</a:t>
            </a:r>
            <a:r>
              <a:rPr lang="en-US" altLang="en-US" sz="22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 Multi-Projectile loads, for instance: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.410 Winchester ‘PDX’ Disc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12Ga. Buck shot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Black powder ‘Buck and Ball’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Any pistol caliber with “shot” loads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en-US" sz="22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2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2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05000" y="914400"/>
            <a:ext cx="5181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altLang="en-US" sz="3200" dirty="0"/>
              <a:t>Prohibited Ammo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Club Range Policy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0499" y="4821704"/>
            <a:ext cx="65489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000" dirty="0">
              <a:solidFill>
                <a:srgbClr val="FFFF00"/>
              </a:solidFill>
            </a:endParaRPr>
          </a:p>
          <a:p>
            <a:r>
              <a:rPr lang="en-US" sz="6000" dirty="0">
                <a:solidFill>
                  <a:srgbClr val="FFFF00"/>
                </a:solidFill>
              </a:rPr>
              <a:t>SAFETY   </a:t>
            </a:r>
            <a:r>
              <a:rPr lang="en-US" sz="6000" dirty="0" err="1">
                <a:solidFill>
                  <a:srgbClr val="FFFF00"/>
                </a:solidFill>
              </a:rPr>
              <a:t>SAFETY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23300" cy="4114800"/>
          </a:xfrm>
        </p:spPr>
        <p:txBody>
          <a:bodyPr/>
          <a:lstStyle/>
          <a:p>
            <a:pPr eaLnBrk="1" hangingPunct="1"/>
            <a:r>
              <a:rPr lang="en-US" altLang="en-US" dirty="0"/>
              <a:t>The club has ammunition and firearm restrictions</a:t>
            </a:r>
            <a:endParaRPr lang="en-US" altLang="en-US" u="sng" dirty="0"/>
          </a:p>
          <a:p>
            <a:pPr eaLnBrk="1" hangingPunct="1"/>
            <a:r>
              <a:rPr lang="en-US" altLang="en-US" u="sng" dirty="0"/>
              <a:t>If its not sold at the range office</a:t>
            </a:r>
            <a:r>
              <a:rPr lang="en-US" altLang="en-US" dirty="0"/>
              <a:t> you need to ask or attend a Range committee meeting. </a:t>
            </a:r>
          </a:p>
          <a:p>
            <a:pPr eaLnBrk="1" hangingPunct="1"/>
            <a:r>
              <a:rPr lang="en-US" altLang="en-US" dirty="0"/>
              <a:t>Target restrictions No silhouettes No caricatures  </a:t>
            </a:r>
          </a:p>
          <a:p>
            <a:pPr eaLnBrk="1" hangingPunct="1"/>
            <a:r>
              <a:rPr lang="en-US" altLang="en-US" dirty="0"/>
              <a:t>Chamber Flag are required in all firearms</a:t>
            </a:r>
          </a:p>
          <a:p>
            <a:pPr eaLnBrk="1" hangingPunct="1"/>
            <a:r>
              <a:rPr lang="en-US" altLang="en-US" dirty="0"/>
              <a:t>No one is allowed in the red zone during a cease fire!!  Bell On, Light 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905000"/>
            <a:ext cx="4763008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6388608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01000" cy="1295400"/>
          </a:xfrm>
        </p:spPr>
        <p:txBody>
          <a:bodyPr/>
          <a:lstStyle/>
          <a:p>
            <a:r>
              <a:rPr lang="en-US" sz="5400" dirty="0"/>
              <a:t>Is this safe for ceasefire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71600"/>
            <a:ext cx="2971800" cy="411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71600"/>
            <a:ext cx="5105400" cy="38290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95400"/>
            <a:ext cx="5588000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24356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3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1866900" cy="5875338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008063" eaLnBrk="1" hangingPunct="1">
              <a:tabLst>
                <a:tab pos="0" algn="l"/>
                <a:tab pos="457200" algn="l"/>
                <a:tab pos="912813" algn="l"/>
                <a:tab pos="1371600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0413" algn="l"/>
                <a:tab pos="5029200" algn="l"/>
                <a:tab pos="5486400" algn="l"/>
                <a:tab pos="5942013" algn="l"/>
                <a:tab pos="6399213" algn="l"/>
                <a:tab pos="6858000" algn="l"/>
                <a:tab pos="7315200" algn="l"/>
                <a:tab pos="7770813" algn="l"/>
                <a:tab pos="8228013" algn="l"/>
                <a:tab pos="8686800" algn="l"/>
                <a:tab pos="9144000" algn="l"/>
              </a:tabLst>
              <a:defRPr/>
            </a:pP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F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b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GB" sz="4700">
                <a:effectLst>
                  <a:outerShdw blurRad="38100" dist="38100" dir="2700000" algn="tl">
                    <a:srgbClr val="FFFFFF"/>
                  </a:outerShdw>
                </a:effectLst>
              </a:rPr>
              <a:t>Y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01675" y="5572125"/>
            <a:ext cx="7500938" cy="4500563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77825" indent="-377825" algn="ctr" defTabSz="1008063" eaLnBrk="1" hangingPunct="1">
              <a:buFont typeface="Wingdings" pitchFamily="2" charset="2"/>
              <a:buNone/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  <a:defRPr/>
            </a:pPr>
            <a:endParaRPr lang="en-GB" sz="320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marL="377825" indent="-377825" defTabSz="1008063" eaLnBrk="1" hangingPunct="1"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  <a:defRPr/>
            </a:pPr>
            <a:endParaRPr lang="en-GB" sz="2600">
              <a:effectLst>
                <a:outerShdw blurRad="38100" dist="38100" dir="2700000" algn="tl">
                  <a:srgbClr val="800000"/>
                </a:outerShdw>
              </a:effectLst>
            </a:endParaRPr>
          </a:p>
        </p:txBody>
      </p:sp>
      <p:pic>
        <p:nvPicPr>
          <p:cNvPr id="21508" name="Picture 4" descr="new aerial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" y="109305"/>
            <a:ext cx="6002655" cy="67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76238" y="2108200"/>
            <a:ext cx="8778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600">
              <a:latin typeface="Arial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962025" y="252484"/>
            <a:ext cx="7029450" cy="76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>
            <a:lvl1pPr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dirty="0">
                <a:solidFill>
                  <a:srgbClr val="FFC000"/>
                </a:solidFill>
                <a:latin typeface="Arial" charset="0"/>
              </a:rPr>
              <a:t>Your neighbors are close 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1944688" y="6332538"/>
            <a:ext cx="5064125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>
                <a:latin typeface="Arial" charset="0"/>
              </a:rPr>
              <a:t>Our neighbors are 200 yards from your gun’s muzzle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924800" cy="1143000"/>
          </a:xfrm>
        </p:spPr>
        <p:txBody>
          <a:bodyPr/>
          <a:lstStyle/>
          <a:p>
            <a:r>
              <a:rPr lang="en-US" altLang="en-US"/>
              <a:t>Safety – Our Baffle System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6096000"/>
            <a:ext cx="6781800" cy="457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/>
              <a:t>Range 1                Range 2                    Range 3</a:t>
            </a:r>
          </a:p>
          <a:p>
            <a:pPr>
              <a:buFont typeface="Wingdings" pitchFamily="2" charset="2"/>
              <a:buNone/>
            </a:pPr>
            <a:endParaRPr lang="en-US" altLang="en-US" sz="2400"/>
          </a:p>
        </p:txBody>
      </p:sp>
      <p:pic>
        <p:nvPicPr>
          <p:cNvPr id="23556" name="Picture 6" descr="Range 1 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20775"/>
            <a:ext cx="67056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/>
              <a:t>EMERGENCY INFORMATION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35814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>
                <a:effectLst>
                  <a:outerShdw blurRad="38100" dist="38100" dir="2700000" algn="tl">
                    <a:srgbClr val="800000"/>
                  </a:outerShdw>
                </a:effectLst>
              </a:rPr>
              <a:t>There is a direct dial   911  phone at the Range number 2 (public) Office.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>
                <a:effectLst>
                  <a:outerShdw blurRad="38100" dist="38100" dir="2700000" algn="tl">
                    <a:srgbClr val="800000"/>
                  </a:outerShdw>
                </a:effectLst>
              </a:rPr>
              <a:t>There are phones located inside the Pistol and Shotgun  Offices.</a:t>
            </a:r>
            <a:endParaRPr lang="en-US" sz="2000" b="1"/>
          </a:p>
          <a:p>
            <a:pPr eaLnBrk="1" hangingPunct="1">
              <a:lnSpc>
                <a:spcPct val="80000"/>
              </a:lnSpc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/>
              <a:t>You must tell the 911 dispatcher: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900"/>
              <a:t>Where we are located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900"/>
              <a:t>Which responder services our club location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900"/>
              <a:t>These signs are placed at each range and in every building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/>
          </a:p>
        </p:txBody>
      </p:sp>
      <p:pic>
        <p:nvPicPr>
          <p:cNvPr id="33796" name="Picture 9" descr="New 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EMS finals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3200400"/>
            <a:ext cx="27797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en-US"/>
              <a:t>Rifle  and  Pistol  Ranges</a:t>
            </a:r>
          </a:p>
        </p:txBody>
      </p:sp>
      <p:pic>
        <p:nvPicPr>
          <p:cNvPr id="22531" name="Picture 4" descr="PIST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886200"/>
            <a:ext cx="3962400" cy="2816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R2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219200"/>
            <a:ext cx="3657600" cy="24399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east 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8"/>
            <a:ext cx="9448800" cy="1143000"/>
          </a:xfrm>
        </p:spPr>
        <p:txBody>
          <a:bodyPr lIns="91430" tIns="45715" rIns="91430" bIns="45715"/>
          <a:lstStyle/>
          <a:p>
            <a:pPr algn="ctr" eaLnBrk="1" hangingPunct="1"/>
            <a:r>
              <a:rPr lang="en-US" altLang="en-US"/>
              <a:t>Target Frames(200/300yds)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5450" y="4673600"/>
            <a:ext cx="8229600" cy="2143125"/>
          </a:xfrm>
        </p:spPr>
        <p:txBody>
          <a:bodyPr lIns="91430" tIns="45715" rIns="91430" bIns="45715"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To use 200 yard targets, take down the 300yd frames. Or shoot 300 if you take down the 200 yard frames. Same with 50 or 100 yard targets.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Unused target frames or posts are placed in the racks provided. </a:t>
            </a:r>
          </a:p>
        </p:txBody>
      </p:sp>
      <p:pic>
        <p:nvPicPr>
          <p:cNvPr id="24580" name="Picture 9" descr="2 300 yd frames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36638"/>
            <a:ext cx="6400800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4267200" cy="1143000"/>
          </a:xfrm>
        </p:spPr>
        <p:txBody>
          <a:bodyPr/>
          <a:lstStyle/>
          <a:p>
            <a:pPr eaLnBrk="1" hangingPunct="1"/>
            <a:r>
              <a:rPr lang="en-US" altLang="en-US"/>
              <a:t>Pistol Matches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1000" y="990600"/>
            <a:ext cx="8077200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/>
              <a:t>ISSF Free Pistol: Slow fire .22 Olympic event. 20 rounds in 30 minutes. 60 round match. .22LR. Total time 1hr 45 min.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ISSF Air Pistol League: Slow fire Olympic event, 10 meter .177 air pistol, series of 1/2 course (30 rounds in 1 </a:t>
            </a:r>
            <a:r>
              <a:rPr lang="en-US" altLang="en-US" sz="1800" dirty="0" err="1"/>
              <a:t>hr</a:t>
            </a:r>
            <a:r>
              <a:rPr lang="en-US" altLang="en-US" sz="1800" dirty="0"/>
              <a:t>) matches, aggregate of 8 weeks. 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ISSF Outdoor Standard Pistol League: Series of 8 matches, aggregate of 8 weeks, slow, timed, rapid, 50' reduced target, .22LR standard velocity 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ISSF Centerfire/Sport Pistol League: Series of 8 matches, aggregate of 8 weeks, slow and duel, either Centerfire: .38, .32 or Sport: .22LR 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r>
              <a:rPr lang="en-US" altLang="en-US" sz="1800" dirty="0"/>
              <a:t>NRA Bullseye:  .22LR Indoor Postal League: Participation in the Spokesman-Review (50 foot indoor) postal league, 10 half course matches submitted for postal score, 8 full course matches for WCW league score, slow, timed, rapid, .22LR, any sight  </a:t>
            </a:r>
            <a:br>
              <a:rPr lang="en-US" altLang="en-US" sz="1800" dirty="0"/>
            </a:br>
            <a:br>
              <a:rPr lang="en-US" altLang="en-US" sz="1800" dirty="0"/>
            </a:br>
            <a:r>
              <a:rPr lang="en-US" altLang="en-US" sz="1800" dirty="0"/>
              <a:t>Training: </a:t>
            </a:r>
            <a:r>
              <a:rPr lang="en-US" altLang="en-US" dirty="0"/>
              <a:t> </a:t>
            </a:r>
            <a:r>
              <a:rPr lang="en-US" altLang="en-US" sz="1800" dirty="0"/>
              <a:t>ISSF and Bullseye: 3 hours of training using outdoor turning targets. 10 and 20 sec training for Standard Pistol and Bullseye. Bring about 400 rounds for .22LR, Centerfire or 45ACP.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0"/>
            <a:ext cx="3962400" cy="1143000"/>
          </a:xfrm>
        </p:spPr>
        <p:txBody>
          <a:bodyPr/>
          <a:lstStyle/>
          <a:p>
            <a:pPr eaLnBrk="1" hangingPunct="1"/>
            <a:r>
              <a:rPr lang="en-US" altLang="en-US"/>
              <a:t>Rifle  Matches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80772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/>
              <a:t>NRA </a:t>
            </a:r>
            <a:r>
              <a:rPr lang="en-US" altLang="en-US" dirty="0" err="1"/>
              <a:t>Highpower</a:t>
            </a:r>
            <a:r>
              <a:rPr lang="en-US" altLang="en-US" dirty="0"/>
              <a:t> and Civilian Marksmanship Program matches:  4-position match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Rimfire Benchrest: 100 yds, any rimfire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Benchrest Rifle: Factory/Custom classes, 300 yds, 200 </a:t>
            </a:r>
            <a:r>
              <a:rPr lang="en-US" altLang="en-US" dirty="0" err="1"/>
              <a:t>yrds</a:t>
            </a:r>
            <a:r>
              <a:rPr lang="en-US" altLang="en-US" dirty="0"/>
              <a:t> 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Cast Bullet Match: modern rifles using cast bullets at 200yds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Smallbore Rifle Team League - Puget Sound Rifleman's Association:  22LR, 50' indoor, postal league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Youth Rifle: Junior smallbore teams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620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The Club and Club Members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382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The club is member run with over 2500 members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Dues are renewed on the anniversary of your joining the club. </a:t>
            </a:r>
            <a:endParaRPr lang="en-US" altLang="en-US" baseline="300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To remain an active member, keep dues current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Delinquent membership can be corrected by bringing dues current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 Membership can be put into withdrawal for an extended absence.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The club is run by the members. All Board members, Committee chairs, Instructors are club members volunteering their time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3338" y="963386"/>
            <a:ext cx="2627841" cy="405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534400" cy="11430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Special Use Membership Endorsements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34865"/>
            <a:ext cx="6477000" cy="44196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Required to use:</a:t>
            </a:r>
          </a:p>
          <a:p>
            <a:pPr lvl="1" eaLnBrk="1" hangingPunct="1"/>
            <a:r>
              <a:rPr lang="en-US" altLang="en-US" sz="2400" dirty="0"/>
              <a:t>Range #1 and FITA range; not open to the public . </a:t>
            </a:r>
          </a:p>
          <a:p>
            <a:pPr lvl="1" eaLnBrk="1" hangingPunct="1"/>
            <a:r>
              <a:rPr lang="en-US" altLang="en-US" sz="2400" dirty="0"/>
              <a:t>Members only hours</a:t>
            </a:r>
          </a:p>
          <a:p>
            <a:pPr lvl="1" eaLnBrk="1" hangingPunct="1"/>
            <a:r>
              <a:rPr lang="en-US" altLang="en-US" sz="2400" dirty="0"/>
              <a:t>Special use is only granted thru the Archery, Handgun, and Rifle Committees and requires training on safety and club policies </a:t>
            </a:r>
          </a:p>
          <a:p>
            <a:pPr lvl="1" eaLnBrk="1" hangingPunct="1"/>
            <a:r>
              <a:rPr lang="en-US" altLang="en-US" sz="2400" dirty="0"/>
              <a:t>Pistol and rifle qualifications are required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Hunter Education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696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Hunter Education on-line registrations, (and the entire schedule for the year for all classes in the state) can be found at the WDFW; state department of fish and wildlife: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66"/>
                </a:solidFill>
              </a:rPr>
              <a:t>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>
                <a:solidFill>
                  <a:srgbClr val="FFFF66"/>
                </a:solidFill>
              </a:rPr>
              <a:t>http://www.wdfw.wa.gov/hunting/huntered</a:t>
            </a:r>
            <a:r>
              <a:rPr lang="en-US" altLang="en-US" sz="2000" dirty="0">
                <a:solidFill>
                  <a:srgbClr val="FFFF66"/>
                </a:solidFill>
              </a:rPr>
              <a:t>/</a:t>
            </a: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The club will help get new instructors certified by the State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For more information, contact: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/>
              <a:t>	Horacio </a:t>
            </a:r>
            <a:r>
              <a:rPr lang="en-US" altLang="en-US" sz="2000" dirty="0" err="1"/>
              <a:t>DelGado</a:t>
            </a: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/>
              <a:t>	206-551-5151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04800"/>
            <a:ext cx="6096000" cy="1143000"/>
          </a:xfrm>
        </p:spPr>
        <p:txBody>
          <a:bodyPr/>
          <a:lstStyle/>
          <a:p>
            <a:pPr eaLnBrk="1" hangingPunct="1"/>
            <a:r>
              <a:rPr lang="en-US" altLang="en-US"/>
              <a:t>Firearms Training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86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/>
              <a:t>The club offers a variety of NRA certified classes: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Home Firearm Safety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Basic Rifle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First Steps Shotgun	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Basics of Pistol Shooting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Instructor Training/Certification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/>
          </a:p>
          <a:p>
            <a:pPr marL="914400" lvl="2" indent="0">
              <a:lnSpc>
                <a:spcPct val="80000"/>
              </a:lnSpc>
              <a:buNone/>
            </a:pPr>
            <a:endParaRPr lang="en-US" altLang="en-US" sz="1800" dirty="0"/>
          </a:p>
          <a:p>
            <a:pPr marL="914400" lvl="2" indent="0">
              <a:lnSpc>
                <a:spcPct val="80000"/>
              </a:lnSpc>
              <a:buNone/>
            </a:pPr>
            <a:r>
              <a:rPr lang="en-US" altLang="en-US" sz="1800" dirty="0"/>
              <a:t>Visit Education and Training section of </a:t>
            </a:r>
            <a:r>
              <a:rPr lang="en-US" altLang="en-US" sz="1800" dirty="0" err="1"/>
              <a:t>www.wcwi.org</a:t>
            </a:r>
            <a:r>
              <a:rPr lang="en-US" altLang="en-US" sz="1800" dirty="0"/>
              <a:t> or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en-US" altLang="en-US" sz="2000" dirty="0"/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66"/>
                </a:solidFill>
              </a:rPr>
              <a:t>For more information, contact:</a:t>
            </a:r>
          </a:p>
          <a:p>
            <a:pPr lvl="1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66"/>
                </a:solidFill>
              </a:rPr>
              <a:t>	Richard Ripley</a:t>
            </a:r>
          </a:p>
          <a:p>
            <a:pPr lvl="1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66"/>
                </a:solidFill>
              </a:rPr>
              <a:t>	(206) 271-0670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2000" dirty="0">
              <a:solidFill>
                <a:srgbClr val="FFFF66"/>
              </a:solidFill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620000" cy="1143000"/>
          </a:xfrm>
        </p:spPr>
        <p:txBody>
          <a:bodyPr/>
          <a:lstStyle/>
          <a:p>
            <a:r>
              <a:rPr lang="en-US" dirty="0"/>
              <a:t>Charities we participate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7696200" cy="4724400"/>
          </a:xfrm>
        </p:spPr>
        <p:txBody>
          <a:bodyPr/>
          <a:lstStyle/>
          <a:p>
            <a:r>
              <a:rPr lang="en-US" dirty="0"/>
              <a:t>Toys for Tots</a:t>
            </a:r>
          </a:p>
          <a:p>
            <a:r>
              <a:rPr lang="en-US" dirty="0"/>
              <a:t>Paralyzed Veteran’s shoots</a:t>
            </a:r>
          </a:p>
          <a:p>
            <a:r>
              <a:rPr lang="en-US" dirty="0"/>
              <a:t>Women Victims of Domestic Violence </a:t>
            </a:r>
          </a:p>
          <a:p>
            <a:r>
              <a:rPr lang="en-US" dirty="0"/>
              <a:t>We donate time or funds to many northwest and international organizations such as NRA, RMEF, Ducks unlimited, just to name a few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51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096000" cy="1143000"/>
          </a:xfrm>
        </p:spPr>
        <p:txBody>
          <a:bodyPr/>
          <a:lstStyle/>
          <a:p>
            <a:pPr algn="ctr"/>
            <a:r>
              <a:rPr lang="en-US" altLang="en-US"/>
              <a:t>Topics for Members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3340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altLang="en-US" dirty="0"/>
              <a:t>Discarded brass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Summer picnic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3D shoot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Firearms serial #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NRA membership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Second Amendment Foundation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CCRKBA	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3 closed days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CPL on premises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096000" cy="1143000"/>
          </a:xfrm>
        </p:spPr>
        <p:txBody>
          <a:bodyPr/>
          <a:lstStyle/>
          <a:p>
            <a:pPr algn="ctr"/>
            <a:r>
              <a:rPr lang="en-US" altLang="en-US" dirty="0"/>
              <a:t>Topics for Members</a:t>
            </a:r>
            <a:r>
              <a:rPr lang="en-US" altLang="en-US" sz="3200" dirty="0"/>
              <a:t>, cont.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10600" cy="54102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altLang="en-US" dirty="0"/>
              <a:t>This is your club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Other public outreach; parades, events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Identify yourself at Range Office</a:t>
            </a:r>
          </a:p>
          <a:p>
            <a:pPr>
              <a:buFont typeface="Wingdings" pitchFamily="2" charset="2"/>
              <a:buChar char="q"/>
            </a:pPr>
            <a:r>
              <a:rPr lang="en-US" altLang="en-US" dirty="0"/>
              <a:t>Restroom locations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dirty="0">
                <a:latin typeface="Arial" charset="0"/>
              </a:rPr>
              <a:t>Waiver form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US" dirty="0">
                <a:latin typeface="Arial" charset="0"/>
              </a:rPr>
              <a:t>Email address on waiver</a:t>
            </a:r>
          </a:p>
        </p:txBody>
      </p:sp>
    </p:spTree>
    <p:extLst>
      <p:ext uri="{BB962C8B-B14F-4D97-AF65-F5344CB8AC3E}">
        <p14:creationId xmlns:p14="http://schemas.microsoft.com/office/powerpoint/2010/main" val="2170533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0964" name="Picture 4" descr="ladies day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772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Summary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5181600" cy="5029200"/>
          </a:xfrm>
        </p:spPr>
        <p:txBody>
          <a:bodyPr/>
          <a:lstStyle/>
          <a:p>
            <a:pPr eaLnBrk="1" hangingPunct="1"/>
            <a:r>
              <a:rPr lang="en-US" altLang="en-US" dirty="0"/>
              <a:t>Members must:</a:t>
            </a:r>
          </a:p>
          <a:p>
            <a:pPr lvl="1" eaLnBrk="1" hangingPunct="1"/>
            <a:r>
              <a:rPr lang="en-US" altLang="en-US" dirty="0"/>
              <a:t>Follow all rules and policies</a:t>
            </a:r>
          </a:p>
          <a:p>
            <a:pPr lvl="1" eaLnBrk="1" hangingPunct="1"/>
            <a:r>
              <a:rPr lang="en-US" altLang="en-US" dirty="0"/>
              <a:t>Enforce all rules and policies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Wear membership cards at all times</a:t>
            </a:r>
          </a:p>
          <a:p>
            <a:pPr eaLnBrk="1" hangingPunct="1"/>
            <a:r>
              <a:rPr lang="en-US" altLang="en-US" dirty="0"/>
              <a:t>Sign in and out             ==</a:t>
            </a:r>
            <a:r>
              <a:rPr lang="en-US" altLang="en-US" dirty="0">
                <a:sym typeface="Wingdings" pitchFamily="2" charset="2"/>
              </a:rPr>
              <a:t></a:t>
            </a:r>
            <a:r>
              <a:rPr lang="en-US" altLang="en-US" dirty="0"/>
              <a:t>    </a:t>
            </a:r>
          </a:p>
          <a:p>
            <a:pPr eaLnBrk="1" hangingPunct="1"/>
            <a:r>
              <a:rPr lang="en-US" altLang="en-US" dirty="0"/>
              <a:t>Treat everyone with respect </a:t>
            </a:r>
            <a:endParaRPr lang="en-US" altLang="en-US" sz="2400" dirty="0"/>
          </a:p>
        </p:txBody>
      </p:sp>
      <p:pic>
        <p:nvPicPr>
          <p:cNvPr id="34820" name="Picture 9" descr="R1 Singin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1524000"/>
            <a:ext cx="29098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 altLang="en-US"/>
              <a:t>Summary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143000"/>
            <a:ext cx="8305800" cy="54864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Members are expected to be familiar with all club rules and safety procedures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Members are expected to ensure everyone is observing the rules and bylaws.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Should an offending party refuse to comply with our rules, contact range master</a:t>
            </a:r>
          </a:p>
          <a:p>
            <a:pPr>
              <a:defRPr/>
            </a:pPr>
            <a:endParaRPr lang="en-US" sz="2400" i="1" dirty="0"/>
          </a:p>
          <a:p>
            <a:pPr>
              <a:defRPr/>
            </a:pPr>
            <a:r>
              <a:rPr lang="en-US" sz="2400" i="1" dirty="0"/>
              <a:t>Club Members who observe safety violations without taking immediate action can be suspended</a:t>
            </a:r>
            <a:r>
              <a:rPr lang="en-US" sz="2400" dirty="0"/>
              <a:t> . (Bring safety concerns to a committee meeting)</a:t>
            </a:r>
            <a:endParaRPr lang="en-GB" sz="2400" dirty="0"/>
          </a:p>
          <a:p>
            <a:pPr eaLnBrk="1" hangingPunct="1"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6096000" cy="11430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Survey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143000"/>
            <a:ext cx="8305800" cy="5486400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Does this new member orientation work for you?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800000"/>
                </a:outerShdw>
              </a:effectLst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800000"/>
                  </a:outerShdw>
                </a:effectLst>
              </a:rPr>
              <a:t>Should the club offer the same information in a walk around the ranges instead?</a:t>
            </a:r>
          </a:p>
          <a:p>
            <a:pPr marL="0" indent="0">
              <a:buNone/>
              <a:defRPr/>
            </a:pPr>
            <a:endParaRPr lang="en-GB" sz="2400" dirty="0"/>
          </a:p>
          <a:p>
            <a:pPr eaLnBrk="1" hangingPunct="1">
              <a:defRPr/>
            </a:pPr>
            <a:r>
              <a:rPr lang="en-US" sz="2400" dirty="0"/>
              <a:t>Does this evening meeting fit your schedule, or would an hour on a weekend work better?</a:t>
            </a:r>
          </a:p>
        </p:txBody>
      </p:sp>
    </p:spTree>
    <p:extLst>
      <p:ext uri="{BB962C8B-B14F-4D97-AF65-F5344CB8AC3E}">
        <p14:creationId xmlns:p14="http://schemas.microsoft.com/office/powerpoint/2010/main" val="135005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let’s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4040188" cy="1066800"/>
          </a:xfrm>
        </p:spPr>
        <p:txBody>
          <a:bodyPr/>
          <a:lstStyle/>
          <a:p>
            <a:r>
              <a:rPr lang="en-US" sz="3200" dirty="0"/>
              <a:t>Archery Flat range </a:t>
            </a:r>
          </a:p>
          <a:p>
            <a:r>
              <a:rPr lang="en-US" sz="2000" dirty="0"/>
              <a:t>15 targets at 5 yard increments</a:t>
            </a:r>
          </a:p>
          <a:p>
            <a:r>
              <a:rPr lang="en-US" sz="2000" dirty="0"/>
              <a:t>Lighted range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114800" cy="1371600"/>
          </a:xfrm>
        </p:spPr>
        <p:txBody>
          <a:bodyPr/>
          <a:lstStyle/>
          <a:p>
            <a:r>
              <a:rPr lang="en-US" sz="3200" dirty="0"/>
              <a:t>FITA range</a:t>
            </a:r>
          </a:p>
          <a:p>
            <a:r>
              <a:rPr lang="en-US" sz="2000" dirty="0"/>
              <a:t>Olympic style archery</a:t>
            </a:r>
          </a:p>
          <a:p>
            <a:r>
              <a:rPr lang="en-US" sz="2000" dirty="0"/>
              <a:t>Club hosts many tournaments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411663" cy="330874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9" y="2635448"/>
            <a:ext cx="4410869" cy="3308152"/>
          </a:xfrm>
        </p:spPr>
      </p:pic>
    </p:spTree>
    <p:extLst>
      <p:ext uri="{BB962C8B-B14F-4D97-AF65-F5344CB8AC3E}">
        <p14:creationId xmlns:p14="http://schemas.microsoft.com/office/powerpoint/2010/main" val="21478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 sz="quarter"/>
          </p:nvPr>
        </p:nvSpPr>
        <p:spPr>
          <a:xfrm>
            <a:off x="228600" y="152400"/>
            <a:ext cx="8686800" cy="1158875"/>
          </a:xfrm>
        </p:spPr>
        <p:txBody>
          <a:bodyPr/>
          <a:lstStyle/>
          <a:p>
            <a:pPr algn="ctr"/>
            <a:r>
              <a:rPr lang="en-US" altLang="en-US" dirty="0"/>
              <a:t>Common Questions</a:t>
            </a:r>
          </a:p>
        </p:txBody>
      </p:sp>
      <p:sp>
        <p:nvSpPr>
          <p:cNvPr id="36867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" y="1981200"/>
            <a:ext cx="9067800" cy="4572000"/>
          </a:xfrm>
        </p:spPr>
        <p:txBody>
          <a:bodyPr/>
          <a:lstStyle/>
          <a:p>
            <a:r>
              <a:rPr lang="en-US" altLang="en-US" sz="2800" dirty="0"/>
              <a:t>What does an orange cone on a trap house mean ?</a:t>
            </a:r>
          </a:p>
          <a:p>
            <a:r>
              <a:rPr lang="en-US" altLang="en-US" sz="2800" dirty="0"/>
              <a:t>What direction should a shotgun be pointed ?</a:t>
            </a:r>
          </a:p>
          <a:p>
            <a:r>
              <a:rPr lang="en-US" altLang="en-US" sz="2800" dirty="0"/>
              <a:t>Is steel shot allowed on the shotgun range ?</a:t>
            </a:r>
          </a:p>
          <a:p>
            <a:r>
              <a:rPr lang="en-US" altLang="en-US" sz="2800" dirty="0"/>
              <a:t>Who is permitted in the red zone while the safety bell is on ?</a:t>
            </a:r>
          </a:p>
          <a:p>
            <a:r>
              <a:rPr lang="en-US" altLang="en-US" sz="2800" dirty="0"/>
              <a:t>A shooter arrives with 3 firearms. How many chamber flags are required ?</a:t>
            </a:r>
          </a:p>
          <a:p>
            <a:r>
              <a:rPr lang="en-US" altLang="en-US" sz="2800" dirty="0"/>
              <a:t>Can a firearm be cased or uncased during a ceasefire 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ubtitle 2"/>
          <p:cNvSpPr>
            <a:spLocks noGrp="1"/>
          </p:cNvSpPr>
          <p:nvPr>
            <p:ph type="subTitle" sz="quarter" idx="1"/>
          </p:nvPr>
        </p:nvSpPr>
        <p:spPr>
          <a:xfrm>
            <a:off x="228600" y="1905000"/>
            <a:ext cx="8915400" cy="4800600"/>
          </a:xfrm>
        </p:spPr>
        <p:txBody>
          <a:bodyPr/>
          <a:lstStyle/>
          <a:p>
            <a:r>
              <a:rPr lang="en-US" altLang="en-US" sz="2800" dirty="0"/>
              <a:t>Can a firearm be brought to the range office at any time without a chamber flag in its chamber ?</a:t>
            </a:r>
          </a:p>
          <a:p>
            <a:r>
              <a:rPr lang="en-US" altLang="en-US" sz="2800" dirty="0"/>
              <a:t>Can children under 21 years of age be at the pistol range ?</a:t>
            </a:r>
          </a:p>
          <a:p>
            <a:r>
              <a:rPr lang="en-US" altLang="en-US" sz="2800" dirty="0"/>
              <a:t>Which direction must a firearm be pointed under all conditions at the rifle and pistol ranges ?</a:t>
            </a:r>
          </a:p>
          <a:p>
            <a:r>
              <a:rPr lang="en-US" altLang="en-US" sz="2800" dirty="0"/>
              <a:t>What procedure is to be followed when an unsafe condition or violation is observed ?</a:t>
            </a:r>
          </a:p>
          <a:p>
            <a:r>
              <a:rPr lang="en-US" altLang="en-US" sz="2800" dirty="0"/>
              <a:t>Under what conditions can a shotgun be fired at the rifle range ?</a:t>
            </a:r>
          </a:p>
          <a:p>
            <a:endParaRPr lang="en-US" altLang="en-US" sz="2800" dirty="0"/>
          </a:p>
          <a:p>
            <a:endParaRPr lang="en-US" alt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ctrTitle" sz="quarter"/>
          </p:nvPr>
        </p:nvSpPr>
        <p:spPr>
          <a:xfrm>
            <a:off x="228600" y="152400"/>
            <a:ext cx="8686800" cy="1158875"/>
          </a:xfrm>
        </p:spPr>
        <p:txBody>
          <a:bodyPr/>
          <a:lstStyle/>
          <a:p>
            <a:pPr algn="ctr"/>
            <a:r>
              <a:rPr lang="en-US" altLang="en-US" dirty="0"/>
              <a:t>Common Questions</a:t>
            </a:r>
            <a:r>
              <a:rPr lang="en-US" altLang="en-US" sz="3200" dirty="0"/>
              <a:t>, cont.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876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dirty="0"/>
              <a:t>Do safety glasses and ear plugs/muffs need to be worn at all times on the pistol and rifle ranges 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What type of safety protection needs to be worn on shotgun range 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Can a shooter draw their firearm from a holster at the pistol range 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Can a shotgun be placed to your shoulder inside the shotgun shack at any time 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Under what conditions can a rifle be loaded with more than one cartridge 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52400"/>
            <a:ext cx="86868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altLang="en-US" sz="6600" dirty="0"/>
              <a:t>Common Questions</a:t>
            </a:r>
            <a:r>
              <a:rPr lang="en-US" altLang="en-US" sz="3200" dirty="0"/>
              <a:t>, cont.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685800"/>
            <a:ext cx="6248400" cy="541020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That’s it…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Congratulations and</a:t>
            </a:r>
            <a:br>
              <a:rPr lang="en-US" altLang="en-US" dirty="0"/>
            </a:br>
            <a:br>
              <a:rPr lang="en-US" altLang="en-US" sz="2400" dirty="0"/>
            </a:br>
            <a:r>
              <a:rPr lang="en-US" altLang="en-US" dirty="0"/>
              <a:t> enjoy YOUR club!</a:t>
            </a:r>
          </a:p>
        </p:txBody>
      </p:sp>
      <p:pic>
        <p:nvPicPr>
          <p:cNvPr id="41987" name="Picture 5" descr="wcwlogo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19050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1"/>
            <a:ext cx="4261245" cy="31959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055687"/>
          </a:xfrm>
        </p:spPr>
        <p:txBody>
          <a:bodyPr/>
          <a:lstStyle/>
          <a:p>
            <a:r>
              <a:rPr lang="en-US" sz="3200" dirty="0"/>
              <a:t>Walk thru range </a:t>
            </a:r>
          </a:p>
          <a:p>
            <a:r>
              <a:rPr lang="en-US" sz="2000" dirty="0"/>
              <a:t>50 plus targets in a natural setting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868362"/>
          </a:xfrm>
        </p:spPr>
        <p:txBody>
          <a:bodyPr/>
          <a:lstStyle/>
          <a:p>
            <a:r>
              <a:rPr lang="en-US" sz="3200" dirty="0"/>
              <a:t>  Indoor range </a:t>
            </a:r>
          </a:p>
          <a:p>
            <a:r>
              <a:rPr lang="en-US" sz="2000" dirty="0"/>
              <a:t>Seasonal, check calendar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862935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For more info attend the next Archery Committee meeting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91084"/>
            <a:ext cx="4114801" cy="3086101"/>
          </a:xfrm>
        </p:spPr>
      </p:pic>
    </p:spTree>
    <p:extLst>
      <p:ext uri="{BB962C8B-B14F-4D97-AF65-F5344CB8AC3E}">
        <p14:creationId xmlns:p14="http://schemas.microsoft.com/office/powerpoint/2010/main" val="25055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5562600" cy="40621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6" y="152400"/>
            <a:ext cx="8229600" cy="1143000"/>
          </a:xfrm>
        </p:spPr>
        <p:txBody>
          <a:bodyPr/>
          <a:lstStyle/>
          <a:p>
            <a:r>
              <a:rPr lang="en-US" dirty="0"/>
              <a:t>So lets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838200"/>
            <a:ext cx="8229600" cy="2209800"/>
          </a:xfrm>
        </p:spPr>
        <p:txBody>
          <a:bodyPr/>
          <a:lstStyle/>
          <a:p>
            <a:r>
              <a:rPr lang="en-US" sz="3200" dirty="0"/>
              <a:t>Shot gun Range</a:t>
            </a:r>
          </a:p>
          <a:p>
            <a:r>
              <a:rPr lang="en-US" sz="2000" dirty="0"/>
              <a:t>4 trap ranges                             Range master and trappers on duty.</a:t>
            </a:r>
          </a:p>
          <a:p>
            <a:r>
              <a:rPr lang="en-US" sz="2000" dirty="0"/>
              <a:t>5 stand                              For competition shoots see club calendar</a:t>
            </a:r>
          </a:p>
          <a:p>
            <a:r>
              <a:rPr lang="en-US" sz="2000" dirty="0"/>
              <a:t>Member's only nights , Ladies’ Night, and Youth League</a:t>
            </a:r>
          </a:p>
          <a:p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24400" y="4990024"/>
            <a:ext cx="4041775" cy="868362"/>
          </a:xfrm>
        </p:spPr>
        <p:txBody>
          <a:bodyPr/>
          <a:lstStyle/>
          <a:p>
            <a:r>
              <a:rPr lang="en-US" sz="3200" dirty="0"/>
              <a:t> 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623058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For more info attend the next Shotgun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43924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371600"/>
          </a:xfrm>
        </p:spPr>
        <p:txBody>
          <a:bodyPr/>
          <a:lstStyle/>
          <a:p>
            <a:r>
              <a:rPr lang="en-US" sz="2800" dirty="0"/>
              <a:t>Pistol range  (range 3)</a:t>
            </a:r>
          </a:p>
          <a:p>
            <a:r>
              <a:rPr lang="en-US" sz="2000" dirty="0"/>
              <a:t>7, 15, 25, 50 yard target range</a:t>
            </a:r>
          </a:p>
          <a:p>
            <a:r>
              <a:rPr lang="en-US" sz="2000" dirty="0"/>
              <a:t>Pistol competitions are held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No drawing from a holster allowed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5798403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more info attend a Handgun Committee meeting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7" y="2745925"/>
            <a:ext cx="3955774" cy="2809188"/>
          </a:xfrm>
        </p:spPr>
      </p:pic>
    </p:spTree>
    <p:extLst>
      <p:ext uri="{BB962C8B-B14F-4D97-AF65-F5344CB8AC3E}">
        <p14:creationId xmlns:p14="http://schemas.microsoft.com/office/powerpoint/2010/main" val="31530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lets take a look at your club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371600"/>
          </a:xfrm>
        </p:spPr>
        <p:txBody>
          <a:bodyPr/>
          <a:lstStyle/>
          <a:p>
            <a:r>
              <a:rPr lang="en-US" sz="2800" dirty="0"/>
              <a:t>Rifle range  (range 2)</a:t>
            </a:r>
          </a:p>
          <a:p>
            <a:r>
              <a:rPr lang="en-US" sz="2000" dirty="0"/>
              <a:t>50, 100 yard target range</a:t>
            </a:r>
          </a:p>
          <a:p>
            <a:r>
              <a:rPr lang="en-US" sz="2000" dirty="0"/>
              <a:t>Public use range with Range master on duty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457700" y="838200"/>
            <a:ext cx="4623748" cy="1676400"/>
          </a:xfrm>
        </p:spPr>
        <p:txBody>
          <a:bodyPr/>
          <a:lstStyle/>
          <a:p>
            <a:r>
              <a:rPr lang="en-US" sz="2800" dirty="0"/>
              <a:t> Members range (range1)</a:t>
            </a:r>
          </a:p>
          <a:p>
            <a:r>
              <a:rPr lang="en-US" sz="2000" dirty="0"/>
              <a:t>Members only range with 50, 100, 200, 300 yard target frames</a:t>
            </a:r>
          </a:p>
          <a:p>
            <a:r>
              <a:rPr lang="en-US" sz="2000" dirty="0"/>
              <a:t>Our competition range *see calendar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89069"/>
            <a:ext cx="4234012" cy="3178331"/>
          </a:xfrm>
        </p:spPr>
      </p:pic>
      <p:sp>
        <p:nvSpPr>
          <p:cNvPr id="4" name="TextBox 3"/>
          <p:cNvSpPr txBox="1"/>
          <p:nvPr/>
        </p:nvSpPr>
        <p:spPr>
          <a:xfrm>
            <a:off x="152400" y="5867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info attend a Rifle Committee meeting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4038600" cy="2895600"/>
          </a:xfrm>
        </p:spPr>
      </p:pic>
    </p:spTree>
    <p:extLst>
      <p:ext uri="{BB962C8B-B14F-4D97-AF65-F5344CB8AC3E}">
        <p14:creationId xmlns:p14="http://schemas.microsoft.com/office/powerpoint/2010/main" val="1678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/>
              <a:t>You are required to sign in to use the ranges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077200" cy="639762"/>
          </a:xfrm>
        </p:spPr>
        <p:txBody>
          <a:bodyPr/>
          <a:lstStyle/>
          <a:p>
            <a:r>
              <a:rPr lang="en-US" dirty="0"/>
              <a:t>Sign in sheets are located at each range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3" y="1752600"/>
            <a:ext cx="3564188" cy="5033111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Sign in when using the range</a:t>
            </a:r>
          </a:p>
          <a:p>
            <a:r>
              <a:rPr lang="en-US" dirty="0"/>
              <a:t>Sign out when done using the range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do not sign in or out when doing maintenance or a work party</a:t>
            </a:r>
          </a:p>
        </p:txBody>
      </p:sp>
    </p:spTree>
    <p:extLst>
      <p:ext uri="{BB962C8B-B14F-4D97-AF65-F5344CB8AC3E}">
        <p14:creationId xmlns:p14="http://schemas.microsoft.com/office/powerpoint/2010/main" val="558439377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32791</TotalTime>
  <Words>2287</Words>
  <Application>Microsoft Office PowerPoint</Application>
  <PresentationFormat>On-screen Show (4:3)</PresentationFormat>
  <Paragraphs>344</Paragraphs>
  <Slides>43</Slides>
  <Notes>29</Notes>
  <HiddenSlides>7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Narrow</vt:lpstr>
      <vt:lpstr>Times New Roman</vt:lpstr>
      <vt:lpstr>Wingdings</vt:lpstr>
      <vt:lpstr>Generic</vt:lpstr>
      <vt:lpstr>PhotoImpact</vt:lpstr>
      <vt:lpstr>PowerPoint Presentation</vt:lpstr>
      <vt:lpstr>Kenmore Range WCW</vt:lpstr>
      <vt:lpstr>The Club and Club Members</vt:lpstr>
      <vt:lpstr>So let’s take a look at your club</vt:lpstr>
      <vt:lpstr>So lets take a look at your club</vt:lpstr>
      <vt:lpstr>So lets take a look at your club</vt:lpstr>
      <vt:lpstr>So lets take a look at your club</vt:lpstr>
      <vt:lpstr>So lets take a look at your club</vt:lpstr>
      <vt:lpstr>You are required to sign in to use the ranges  </vt:lpstr>
      <vt:lpstr>In addition to the ranges we have :</vt:lpstr>
      <vt:lpstr>In addition to the ranges we have :</vt:lpstr>
      <vt:lpstr>In addition to the ranges we have:</vt:lpstr>
      <vt:lpstr>In addition to the ranges we have:</vt:lpstr>
      <vt:lpstr>The Club and its Business</vt:lpstr>
      <vt:lpstr>The Club maintained website</vt:lpstr>
      <vt:lpstr>General Club Rules</vt:lpstr>
      <vt:lpstr>Club Archery Policy</vt:lpstr>
      <vt:lpstr>PowerPoint Presentation</vt:lpstr>
      <vt:lpstr>Range Policy - Safety</vt:lpstr>
      <vt:lpstr>Range Safety</vt:lpstr>
      <vt:lpstr>Club Range Policy</vt:lpstr>
      <vt:lpstr>Is this safe for ceasefire </vt:lpstr>
      <vt:lpstr>S A F E T Y</vt:lpstr>
      <vt:lpstr>Safety – Our Baffle System</vt:lpstr>
      <vt:lpstr>EMERGENCY INFORMATION</vt:lpstr>
      <vt:lpstr>Rifle  and  Pistol  Ranges</vt:lpstr>
      <vt:lpstr>Target Frames(200/300yds)</vt:lpstr>
      <vt:lpstr>Pistol Matches</vt:lpstr>
      <vt:lpstr>Rifle  Matches</vt:lpstr>
      <vt:lpstr>Special Use Membership Endorsements</vt:lpstr>
      <vt:lpstr>Hunter Education</vt:lpstr>
      <vt:lpstr>Firearms Training</vt:lpstr>
      <vt:lpstr>Charities we participate in</vt:lpstr>
      <vt:lpstr>Topics for Members</vt:lpstr>
      <vt:lpstr>Topics for Members, cont.</vt:lpstr>
      <vt:lpstr>PowerPoint Presentation</vt:lpstr>
      <vt:lpstr>Summary</vt:lpstr>
      <vt:lpstr>Summary</vt:lpstr>
      <vt:lpstr>Survey</vt:lpstr>
      <vt:lpstr>Common Questions</vt:lpstr>
      <vt:lpstr>Common Questions, cont.</vt:lpstr>
      <vt:lpstr>PowerPoint Presentation</vt:lpstr>
      <vt:lpstr>That’s it…       Congratulations and   enjoy YOUR club!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Wildlife Committee of Washington</dc:title>
  <dc:creator>V.A.</dc:creator>
  <cp:lastModifiedBy>Martin Morehouse</cp:lastModifiedBy>
  <cp:revision>251</cp:revision>
  <cp:lastPrinted>1601-01-01T00:00:00Z</cp:lastPrinted>
  <dcterms:created xsi:type="dcterms:W3CDTF">2000-11-26T10:30:15Z</dcterms:created>
  <dcterms:modified xsi:type="dcterms:W3CDTF">2021-01-12T22:58:33Z</dcterms:modified>
</cp:coreProperties>
</file>